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826" r:id="rId2"/>
    <p:sldId id="843" r:id="rId3"/>
    <p:sldId id="844" r:id="rId4"/>
    <p:sldId id="857" r:id="rId5"/>
    <p:sldId id="845" r:id="rId6"/>
    <p:sldId id="847" r:id="rId7"/>
    <p:sldId id="848" r:id="rId8"/>
    <p:sldId id="849" r:id="rId9"/>
    <p:sldId id="850" r:id="rId10"/>
    <p:sldId id="851" r:id="rId11"/>
    <p:sldId id="852" r:id="rId12"/>
    <p:sldId id="853" r:id="rId13"/>
    <p:sldId id="854" r:id="rId14"/>
    <p:sldId id="834" r:id="rId15"/>
    <p:sldId id="856" r:id="rId16"/>
    <p:sldId id="842" r:id="rId17"/>
  </p:sldIdLst>
  <p:sldSz cx="9253538" cy="6553200"/>
  <p:notesSz cx="6858000" cy="99456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696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391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087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783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4794" algn="l" defTabSz="91391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1751" algn="l" defTabSz="91391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98713" algn="l" defTabSz="91391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5669" algn="l" defTabSz="91391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">
          <p15:clr>
            <a:srgbClr val="A4A3A4"/>
          </p15:clr>
        </p15:guide>
        <p15:guide id="2" pos="3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8000"/>
    <a:srgbClr val="66FF33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71" autoAdjust="0"/>
    <p:restoredTop sz="94660"/>
  </p:normalViewPr>
  <p:slideViewPr>
    <p:cSldViewPr showGuides="1">
      <p:cViewPr varScale="1">
        <p:scale>
          <a:sx n="69" d="100"/>
          <a:sy n="69" d="100"/>
        </p:scale>
        <p:origin x="1276" y="48"/>
      </p:cViewPr>
      <p:guideLst>
        <p:guide orient="horz" pos="386"/>
        <p:guide pos="32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714C05-003B-44B6-BC93-C43A72D9268C}" type="doc">
      <dgm:prSet loTypeId="urn:microsoft.com/office/officeart/2005/8/layout/hList2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hu-HU"/>
        </a:p>
      </dgm:t>
    </dgm:pt>
    <dgm:pt modelId="{42B9210D-B148-43AA-B97F-1F75EB7CA841}">
      <dgm:prSet phldrT="[Szöveg]" custT="1"/>
      <dgm:spPr/>
      <dgm:t>
        <a:bodyPr/>
        <a:lstStyle/>
        <a:p>
          <a:r>
            <a:rPr lang="hu-HU" sz="2000" dirty="0" smtClean="0"/>
            <a:t>Autonóm járművek</a:t>
          </a:r>
          <a:endParaRPr lang="hu-HU" sz="2000" dirty="0"/>
        </a:p>
      </dgm:t>
    </dgm:pt>
    <dgm:pt modelId="{26A0DC9A-1D4C-4510-8B0C-689F095537F9}" type="parTrans" cxnId="{F02F2784-61A5-4464-A78C-2A111D8938CB}">
      <dgm:prSet/>
      <dgm:spPr/>
      <dgm:t>
        <a:bodyPr/>
        <a:lstStyle/>
        <a:p>
          <a:endParaRPr lang="hu-HU" sz="3600"/>
        </a:p>
      </dgm:t>
    </dgm:pt>
    <dgm:pt modelId="{657576B8-E442-49CC-999C-7A43EDFA1972}" type="sibTrans" cxnId="{F02F2784-61A5-4464-A78C-2A111D8938CB}">
      <dgm:prSet/>
      <dgm:spPr/>
      <dgm:t>
        <a:bodyPr/>
        <a:lstStyle/>
        <a:p>
          <a:endParaRPr lang="hu-HU" sz="3600"/>
        </a:p>
      </dgm:t>
    </dgm:pt>
    <dgm:pt modelId="{56F25502-D1B0-4A43-B619-423F34C85376}">
      <dgm:prSet phldrT="[Szöveg]" custT="1"/>
      <dgm:spPr/>
      <dgm:t>
        <a:bodyPr/>
        <a:lstStyle/>
        <a:p>
          <a:r>
            <a:rPr lang="hu-HU" sz="1400" dirty="0" err="1" smtClean="0"/>
            <a:t>Zala-egerszeg</a:t>
          </a:r>
          <a:r>
            <a:rPr lang="hu-HU" sz="1400" dirty="0" smtClean="0"/>
            <a:t> tesztpálya</a:t>
          </a:r>
          <a:endParaRPr lang="hu-HU" sz="1400" dirty="0"/>
        </a:p>
      </dgm:t>
    </dgm:pt>
    <dgm:pt modelId="{9972DB84-4CFD-437C-9D3F-9393C2056EA7}" type="parTrans" cxnId="{AC635803-C318-4B82-9C8D-8D6E07562C78}">
      <dgm:prSet/>
      <dgm:spPr/>
      <dgm:t>
        <a:bodyPr/>
        <a:lstStyle/>
        <a:p>
          <a:endParaRPr lang="hu-HU" sz="3600"/>
        </a:p>
      </dgm:t>
    </dgm:pt>
    <dgm:pt modelId="{70739781-A665-41EA-9820-F16EE4BC63C9}" type="sibTrans" cxnId="{AC635803-C318-4B82-9C8D-8D6E07562C78}">
      <dgm:prSet/>
      <dgm:spPr/>
      <dgm:t>
        <a:bodyPr/>
        <a:lstStyle/>
        <a:p>
          <a:endParaRPr lang="hu-HU" sz="3600"/>
        </a:p>
      </dgm:t>
    </dgm:pt>
    <dgm:pt modelId="{C19F1FAA-A893-4F32-9BD1-81390FD7B944}">
      <dgm:prSet phldrT="[Szöveg]" custT="1"/>
      <dgm:spPr/>
      <dgm:t>
        <a:bodyPr/>
        <a:lstStyle/>
        <a:p>
          <a:r>
            <a:rPr lang="hu-HU" sz="1400" dirty="0" smtClean="0"/>
            <a:t>Közlekedés-biztonsági kutatások</a:t>
          </a:r>
          <a:endParaRPr lang="hu-HU" sz="1400" dirty="0"/>
        </a:p>
      </dgm:t>
    </dgm:pt>
    <dgm:pt modelId="{4202C2F6-EC8B-4FE8-A4C0-DFB0D7D22F67}" type="parTrans" cxnId="{B5B9022B-4333-4C39-9C2E-B653814719D1}">
      <dgm:prSet/>
      <dgm:spPr/>
      <dgm:t>
        <a:bodyPr/>
        <a:lstStyle/>
        <a:p>
          <a:endParaRPr lang="hu-HU" sz="3600"/>
        </a:p>
      </dgm:t>
    </dgm:pt>
    <dgm:pt modelId="{8050ED2A-344B-4328-9DE6-86CCE8E6AC88}" type="sibTrans" cxnId="{B5B9022B-4333-4C39-9C2E-B653814719D1}">
      <dgm:prSet/>
      <dgm:spPr/>
      <dgm:t>
        <a:bodyPr/>
        <a:lstStyle/>
        <a:p>
          <a:endParaRPr lang="hu-HU" sz="3600"/>
        </a:p>
      </dgm:t>
    </dgm:pt>
    <dgm:pt modelId="{34BC6F21-9F3B-4CD3-925D-1EF396FF0C19}">
      <dgm:prSet phldrT="[Szöveg]" custT="1"/>
      <dgm:spPr/>
      <dgm:t>
        <a:bodyPr/>
        <a:lstStyle/>
        <a:p>
          <a:r>
            <a:rPr lang="hu-HU" sz="2000" dirty="0" smtClean="0"/>
            <a:t>Infrastruktúra</a:t>
          </a:r>
          <a:endParaRPr lang="hu-HU" sz="2000" dirty="0"/>
        </a:p>
      </dgm:t>
    </dgm:pt>
    <dgm:pt modelId="{28350330-E1C4-4C30-B20C-C130DD272FF6}" type="parTrans" cxnId="{1AB9AF4C-371A-4996-A926-A9D5BB20C4A9}">
      <dgm:prSet/>
      <dgm:spPr/>
      <dgm:t>
        <a:bodyPr/>
        <a:lstStyle/>
        <a:p>
          <a:endParaRPr lang="hu-HU" sz="3600"/>
        </a:p>
      </dgm:t>
    </dgm:pt>
    <dgm:pt modelId="{D9D585C1-EE68-4AE8-B3B7-0BF12CA927E3}" type="sibTrans" cxnId="{1AB9AF4C-371A-4996-A926-A9D5BB20C4A9}">
      <dgm:prSet/>
      <dgm:spPr/>
      <dgm:t>
        <a:bodyPr/>
        <a:lstStyle/>
        <a:p>
          <a:endParaRPr lang="hu-HU" sz="3600"/>
        </a:p>
      </dgm:t>
    </dgm:pt>
    <dgm:pt modelId="{01174BCC-2371-44AA-8EA5-6AD2F3C0183C}">
      <dgm:prSet phldrT="[Szöveg]" custT="1"/>
      <dgm:spPr/>
      <dgm:t>
        <a:bodyPr/>
        <a:lstStyle/>
        <a:p>
          <a:r>
            <a:rPr lang="hu-HU" sz="1400" dirty="0" smtClean="0"/>
            <a:t>BVS</a:t>
          </a:r>
          <a:endParaRPr lang="hu-HU" sz="1400" dirty="0"/>
        </a:p>
      </dgm:t>
    </dgm:pt>
    <dgm:pt modelId="{7E36AC1C-257C-4C6D-A1A9-23ED3BFFE1F4}" type="parTrans" cxnId="{1AE324BC-2B02-4F3D-AFC6-948D58AA2718}">
      <dgm:prSet/>
      <dgm:spPr/>
      <dgm:t>
        <a:bodyPr/>
        <a:lstStyle/>
        <a:p>
          <a:endParaRPr lang="hu-HU" sz="3600"/>
        </a:p>
      </dgm:t>
    </dgm:pt>
    <dgm:pt modelId="{C7079809-E70D-4945-94CC-67E0A590A409}" type="sibTrans" cxnId="{1AE324BC-2B02-4F3D-AFC6-948D58AA2718}">
      <dgm:prSet/>
      <dgm:spPr/>
      <dgm:t>
        <a:bodyPr/>
        <a:lstStyle/>
        <a:p>
          <a:endParaRPr lang="hu-HU" sz="3600"/>
        </a:p>
      </dgm:t>
    </dgm:pt>
    <dgm:pt modelId="{95AFE58B-AB6F-4912-BE08-016873359AB2}">
      <dgm:prSet phldrT="[Szöveg]" custT="1"/>
      <dgm:spPr/>
      <dgm:t>
        <a:bodyPr/>
        <a:lstStyle/>
        <a:p>
          <a:r>
            <a:rPr lang="hu-HU" sz="1400" dirty="0" err="1" smtClean="0"/>
            <a:t>Intermodális</a:t>
          </a:r>
          <a:r>
            <a:rPr lang="hu-HU" sz="1400" dirty="0" smtClean="0"/>
            <a:t> csomópontok</a:t>
          </a:r>
          <a:endParaRPr lang="hu-HU" sz="1400" dirty="0"/>
        </a:p>
      </dgm:t>
    </dgm:pt>
    <dgm:pt modelId="{113EE13D-DC68-4774-A0C7-2DDACACA856B}" type="parTrans" cxnId="{3ADC57E1-8339-4FA5-AC02-24AA68DA3105}">
      <dgm:prSet/>
      <dgm:spPr/>
      <dgm:t>
        <a:bodyPr/>
        <a:lstStyle/>
        <a:p>
          <a:endParaRPr lang="hu-HU" sz="3600"/>
        </a:p>
      </dgm:t>
    </dgm:pt>
    <dgm:pt modelId="{3B8FBD7C-1E00-4D7A-867E-439FEB37D646}" type="sibTrans" cxnId="{3ADC57E1-8339-4FA5-AC02-24AA68DA3105}">
      <dgm:prSet/>
      <dgm:spPr/>
      <dgm:t>
        <a:bodyPr/>
        <a:lstStyle/>
        <a:p>
          <a:endParaRPr lang="hu-HU" sz="3600"/>
        </a:p>
      </dgm:t>
    </dgm:pt>
    <dgm:pt modelId="{5C551320-E477-45FA-B41F-A4EF287F74B0}">
      <dgm:prSet phldrT="[Szöveg]" custT="1"/>
      <dgm:spPr/>
      <dgm:t>
        <a:bodyPr/>
        <a:lstStyle/>
        <a:p>
          <a:r>
            <a:rPr lang="hu-HU" sz="2000" dirty="0" smtClean="0"/>
            <a:t>Közszolgáltatás</a:t>
          </a:r>
          <a:endParaRPr lang="hu-HU" sz="2800" dirty="0"/>
        </a:p>
      </dgm:t>
    </dgm:pt>
    <dgm:pt modelId="{151DEEC7-039A-497D-B1D6-FCDFBF9F8642}" type="parTrans" cxnId="{D053B0EF-1F2D-45FD-AF53-4CB5A89DD146}">
      <dgm:prSet/>
      <dgm:spPr/>
      <dgm:t>
        <a:bodyPr/>
        <a:lstStyle/>
        <a:p>
          <a:endParaRPr lang="hu-HU" sz="3600"/>
        </a:p>
      </dgm:t>
    </dgm:pt>
    <dgm:pt modelId="{D8A476E6-0CA9-4B1E-8A91-040504723861}" type="sibTrans" cxnId="{D053B0EF-1F2D-45FD-AF53-4CB5A89DD146}">
      <dgm:prSet/>
      <dgm:spPr/>
      <dgm:t>
        <a:bodyPr/>
        <a:lstStyle/>
        <a:p>
          <a:endParaRPr lang="hu-HU" sz="3600"/>
        </a:p>
      </dgm:t>
    </dgm:pt>
    <dgm:pt modelId="{8F5ED3E9-4B17-45E8-BFC3-94ED4228AD78}">
      <dgm:prSet phldrT="[Szöveg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hu-HU" sz="1400" dirty="0" smtClean="0"/>
            <a:t>Elektronikus jegyrendszer</a:t>
          </a:r>
          <a:endParaRPr lang="hu-HU" sz="1400" dirty="0"/>
        </a:p>
      </dgm:t>
    </dgm:pt>
    <dgm:pt modelId="{16DC809C-0797-4BBD-A924-DFC929B5B49C}" type="parTrans" cxnId="{7E2C8962-7C3B-4F9D-9954-E2895D0A20A7}">
      <dgm:prSet/>
      <dgm:spPr/>
      <dgm:t>
        <a:bodyPr/>
        <a:lstStyle/>
        <a:p>
          <a:endParaRPr lang="hu-HU" sz="3600"/>
        </a:p>
      </dgm:t>
    </dgm:pt>
    <dgm:pt modelId="{B21C5B00-1BDC-41C2-9FF2-E55B3519314E}" type="sibTrans" cxnId="{7E2C8962-7C3B-4F9D-9954-E2895D0A20A7}">
      <dgm:prSet/>
      <dgm:spPr/>
      <dgm:t>
        <a:bodyPr/>
        <a:lstStyle/>
        <a:p>
          <a:endParaRPr lang="hu-HU" sz="3600"/>
        </a:p>
      </dgm:t>
    </dgm:pt>
    <dgm:pt modelId="{C1201FB4-BECA-40CF-B408-A26DB23BA75E}">
      <dgm:prSet phldrT="[Szöveg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hu-HU" sz="1400" dirty="0" smtClean="0"/>
            <a:t>Utazási lánc-alapú tervezés</a:t>
          </a:r>
          <a:endParaRPr lang="hu-HU" sz="1400" dirty="0"/>
        </a:p>
      </dgm:t>
    </dgm:pt>
    <dgm:pt modelId="{608DC29B-8759-485B-8E68-80C001B703F7}" type="parTrans" cxnId="{A0266F2A-114F-4A63-9DA7-AB257363869C}">
      <dgm:prSet/>
      <dgm:spPr/>
      <dgm:t>
        <a:bodyPr/>
        <a:lstStyle/>
        <a:p>
          <a:endParaRPr lang="hu-HU" sz="3600"/>
        </a:p>
      </dgm:t>
    </dgm:pt>
    <dgm:pt modelId="{2631F314-8355-4B87-8E07-4614C9550060}" type="sibTrans" cxnId="{A0266F2A-114F-4A63-9DA7-AB257363869C}">
      <dgm:prSet/>
      <dgm:spPr/>
      <dgm:t>
        <a:bodyPr/>
        <a:lstStyle/>
        <a:p>
          <a:endParaRPr lang="hu-HU" sz="3600"/>
        </a:p>
      </dgm:t>
    </dgm:pt>
    <dgm:pt modelId="{3FE2BC40-5203-4C7D-86DD-DC002F0BBFF5}">
      <dgm:prSet phldrT="[Szöveg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hu-HU" sz="1400" dirty="0" smtClean="0"/>
            <a:t>Integrált tarifa-termékek</a:t>
          </a:r>
          <a:endParaRPr lang="hu-HU" sz="1400" dirty="0"/>
        </a:p>
      </dgm:t>
    </dgm:pt>
    <dgm:pt modelId="{6D27040E-6E88-4EA4-9F12-CD9820F10907}" type="parTrans" cxnId="{FC6DEFFA-E787-4DD0-8E77-8830F60B00DC}">
      <dgm:prSet/>
      <dgm:spPr/>
      <dgm:t>
        <a:bodyPr/>
        <a:lstStyle/>
        <a:p>
          <a:endParaRPr lang="hu-HU" sz="3600"/>
        </a:p>
      </dgm:t>
    </dgm:pt>
    <dgm:pt modelId="{EC61D1DA-6C1F-4174-812D-0CFAD60D1304}" type="sibTrans" cxnId="{FC6DEFFA-E787-4DD0-8E77-8830F60B00DC}">
      <dgm:prSet/>
      <dgm:spPr/>
      <dgm:t>
        <a:bodyPr/>
        <a:lstStyle/>
        <a:p>
          <a:endParaRPr lang="hu-HU" sz="3600"/>
        </a:p>
      </dgm:t>
    </dgm:pt>
    <dgm:pt modelId="{C7BE102F-EA6B-409E-B30E-3A2BE805672D}">
      <dgm:prSet phldrT="[Szöveg]" custT="1"/>
      <dgm:spPr/>
      <dgm:t>
        <a:bodyPr/>
        <a:lstStyle/>
        <a:p>
          <a:r>
            <a:rPr lang="hu-HU" sz="1400" dirty="0" smtClean="0"/>
            <a:t>Szabályozási kihívások</a:t>
          </a:r>
          <a:endParaRPr lang="hu-HU" sz="1400" dirty="0"/>
        </a:p>
      </dgm:t>
    </dgm:pt>
    <dgm:pt modelId="{ED362FF0-A49F-4A51-8F71-FF5959C8A458}" type="parTrans" cxnId="{F332743C-F2EA-4C03-AEE5-317C3F0B9AAC}">
      <dgm:prSet/>
      <dgm:spPr/>
      <dgm:t>
        <a:bodyPr/>
        <a:lstStyle/>
        <a:p>
          <a:endParaRPr lang="hu-HU" sz="3600"/>
        </a:p>
      </dgm:t>
    </dgm:pt>
    <dgm:pt modelId="{485C0940-8086-4D5B-8CEF-6EFAD33BCB6C}" type="sibTrans" cxnId="{F332743C-F2EA-4C03-AEE5-317C3F0B9AAC}">
      <dgm:prSet/>
      <dgm:spPr/>
      <dgm:t>
        <a:bodyPr/>
        <a:lstStyle/>
        <a:p>
          <a:endParaRPr lang="hu-HU" sz="3600"/>
        </a:p>
      </dgm:t>
    </dgm:pt>
    <dgm:pt modelId="{C2218E62-1F9F-4B0E-9BF0-A437B4D54A3F}">
      <dgm:prSet phldrT="[Szöveg]" custT="1"/>
      <dgm:spPr/>
      <dgm:t>
        <a:bodyPr/>
        <a:lstStyle/>
        <a:p>
          <a:r>
            <a:rPr lang="hu-HU" sz="2000" dirty="0" smtClean="0"/>
            <a:t>Képzés</a:t>
          </a:r>
          <a:endParaRPr lang="hu-HU" sz="2800" dirty="0"/>
        </a:p>
      </dgm:t>
    </dgm:pt>
    <dgm:pt modelId="{D07574A4-3D3D-46BB-B3DA-3A79C918013B}" type="parTrans" cxnId="{99AE50C7-839E-4D74-A2FE-9D7DB6688052}">
      <dgm:prSet/>
      <dgm:spPr/>
      <dgm:t>
        <a:bodyPr/>
        <a:lstStyle/>
        <a:p>
          <a:endParaRPr lang="hu-HU" sz="3600"/>
        </a:p>
      </dgm:t>
    </dgm:pt>
    <dgm:pt modelId="{56834EA2-0357-4BC2-B25B-58C119359133}" type="sibTrans" cxnId="{99AE50C7-839E-4D74-A2FE-9D7DB6688052}">
      <dgm:prSet/>
      <dgm:spPr/>
      <dgm:t>
        <a:bodyPr/>
        <a:lstStyle/>
        <a:p>
          <a:endParaRPr lang="hu-HU" sz="3600"/>
        </a:p>
      </dgm:t>
    </dgm:pt>
    <dgm:pt modelId="{82B13344-7D8F-4BAF-BFB6-05E9DB38CEF1}">
      <dgm:prSet phldrT="[Szöveg]" custT="1"/>
      <dgm:spPr>
        <a:solidFill>
          <a:srgbClr val="006600"/>
        </a:solidFill>
      </dgm:spPr>
      <dgm:t>
        <a:bodyPr/>
        <a:lstStyle/>
        <a:p>
          <a:r>
            <a:rPr lang="hu-HU" sz="1400" dirty="0" err="1" smtClean="0"/>
            <a:t>E-learning</a:t>
          </a:r>
          <a:endParaRPr lang="hu-HU" sz="1400" dirty="0"/>
        </a:p>
      </dgm:t>
    </dgm:pt>
    <dgm:pt modelId="{E39D8189-97EA-41AA-A535-AD55DC4B6959}" type="parTrans" cxnId="{9D1F5A7C-90B6-4DA5-AA21-EBEA9C5E2F32}">
      <dgm:prSet/>
      <dgm:spPr/>
      <dgm:t>
        <a:bodyPr/>
        <a:lstStyle/>
        <a:p>
          <a:endParaRPr lang="hu-HU" sz="3600"/>
        </a:p>
      </dgm:t>
    </dgm:pt>
    <dgm:pt modelId="{CFDCB756-BB38-4993-8CB9-CADEB7A88DD1}" type="sibTrans" cxnId="{9D1F5A7C-90B6-4DA5-AA21-EBEA9C5E2F32}">
      <dgm:prSet/>
      <dgm:spPr/>
      <dgm:t>
        <a:bodyPr/>
        <a:lstStyle/>
        <a:p>
          <a:endParaRPr lang="hu-HU" sz="3600"/>
        </a:p>
      </dgm:t>
    </dgm:pt>
    <dgm:pt modelId="{6B830632-9472-4D99-9501-88666D0CE3C5}">
      <dgm:prSet phldrT="[Szöveg]" custT="1"/>
      <dgm:spPr>
        <a:solidFill>
          <a:srgbClr val="006600"/>
        </a:solidFill>
      </dgm:spPr>
      <dgm:t>
        <a:bodyPr/>
        <a:lstStyle/>
        <a:p>
          <a:r>
            <a:rPr lang="hu-HU" sz="1400" dirty="0" smtClean="0"/>
            <a:t>Modul-rendszerű képzés</a:t>
          </a:r>
          <a:endParaRPr lang="hu-HU" sz="1400" dirty="0"/>
        </a:p>
      </dgm:t>
    </dgm:pt>
    <dgm:pt modelId="{A7EFE16C-F997-4D5F-8B5E-D9AB0DF7E1E6}" type="parTrans" cxnId="{888A133C-A772-4B34-A1AB-0071874D3777}">
      <dgm:prSet/>
      <dgm:spPr/>
      <dgm:t>
        <a:bodyPr/>
        <a:lstStyle/>
        <a:p>
          <a:endParaRPr lang="hu-HU" sz="3600"/>
        </a:p>
      </dgm:t>
    </dgm:pt>
    <dgm:pt modelId="{68E6BAA8-75E3-49DF-8C39-2D9E39B75410}" type="sibTrans" cxnId="{888A133C-A772-4B34-A1AB-0071874D3777}">
      <dgm:prSet/>
      <dgm:spPr/>
      <dgm:t>
        <a:bodyPr/>
        <a:lstStyle/>
        <a:p>
          <a:endParaRPr lang="hu-HU" sz="3600"/>
        </a:p>
      </dgm:t>
    </dgm:pt>
    <dgm:pt modelId="{E8E0861F-F5DD-43A4-B0DD-8F0D25DF786E}">
      <dgm:prSet phldrT="[Szöveg]" custT="1"/>
      <dgm:spPr>
        <a:solidFill>
          <a:srgbClr val="006600"/>
        </a:solidFill>
      </dgm:spPr>
      <dgm:t>
        <a:bodyPr/>
        <a:lstStyle/>
        <a:p>
          <a:r>
            <a:rPr lang="hu-HU" sz="1400" dirty="0" err="1" smtClean="0"/>
            <a:t>SkillCard</a:t>
          </a:r>
          <a:endParaRPr lang="hu-HU" sz="1400" dirty="0"/>
        </a:p>
      </dgm:t>
    </dgm:pt>
    <dgm:pt modelId="{8E115129-65B9-456E-9662-DB687083DEE4}" type="parTrans" cxnId="{A5B28474-E2C2-4573-AECF-D071393D1704}">
      <dgm:prSet/>
      <dgm:spPr/>
      <dgm:t>
        <a:bodyPr/>
        <a:lstStyle/>
        <a:p>
          <a:endParaRPr lang="hu-HU" sz="3600"/>
        </a:p>
      </dgm:t>
    </dgm:pt>
    <dgm:pt modelId="{7F3D4479-6245-4998-932C-4896D57872A0}" type="sibTrans" cxnId="{A5B28474-E2C2-4573-AECF-D071393D1704}">
      <dgm:prSet/>
      <dgm:spPr/>
      <dgm:t>
        <a:bodyPr/>
        <a:lstStyle/>
        <a:p>
          <a:endParaRPr lang="hu-HU" sz="3600"/>
        </a:p>
      </dgm:t>
    </dgm:pt>
    <dgm:pt modelId="{4D42C53A-B7F6-4F53-AA92-285F19AE4313}">
      <dgm:prSet phldrT="[Szöveg]" custT="1"/>
      <dgm:spPr/>
      <dgm:t>
        <a:bodyPr/>
        <a:lstStyle/>
        <a:p>
          <a:endParaRPr lang="hu-HU" sz="1400" dirty="0"/>
        </a:p>
      </dgm:t>
    </dgm:pt>
    <dgm:pt modelId="{4C3E92B9-CF9D-4914-BB3D-E9B414630A8B}" type="parTrans" cxnId="{456FEBE5-F47D-490E-885D-147F5C07A073}">
      <dgm:prSet/>
      <dgm:spPr/>
      <dgm:t>
        <a:bodyPr/>
        <a:lstStyle/>
        <a:p>
          <a:endParaRPr lang="hu-HU" sz="3600"/>
        </a:p>
      </dgm:t>
    </dgm:pt>
    <dgm:pt modelId="{3D72D797-2D92-4489-ADA6-65AE53028528}" type="sibTrans" cxnId="{456FEBE5-F47D-490E-885D-147F5C07A073}">
      <dgm:prSet/>
      <dgm:spPr/>
      <dgm:t>
        <a:bodyPr/>
        <a:lstStyle/>
        <a:p>
          <a:endParaRPr lang="hu-HU" sz="3600"/>
        </a:p>
      </dgm:t>
    </dgm:pt>
    <dgm:pt modelId="{E6BAB172-8305-404F-B363-D26754C699DE}">
      <dgm:prSet phldrT="[Szöveg]" custT="1"/>
      <dgm:spPr/>
      <dgm:t>
        <a:bodyPr/>
        <a:lstStyle/>
        <a:p>
          <a:endParaRPr lang="hu-HU" sz="1400" dirty="0"/>
        </a:p>
      </dgm:t>
    </dgm:pt>
    <dgm:pt modelId="{803C05D4-167A-4D7D-A89E-5966F9D92C3A}" type="parTrans" cxnId="{10D4EF2D-C80D-40FE-B26F-F5FC853AE9B2}">
      <dgm:prSet/>
      <dgm:spPr/>
      <dgm:t>
        <a:bodyPr/>
        <a:lstStyle/>
        <a:p>
          <a:endParaRPr lang="hu-HU" sz="3600"/>
        </a:p>
      </dgm:t>
    </dgm:pt>
    <dgm:pt modelId="{D70A053A-87EE-4EC7-A9B1-1169806A3978}" type="sibTrans" cxnId="{10D4EF2D-C80D-40FE-B26F-F5FC853AE9B2}">
      <dgm:prSet/>
      <dgm:spPr/>
      <dgm:t>
        <a:bodyPr/>
        <a:lstStyle/>
        <a:p>
          <a:endParaRPr lang="hu-HU" sz="3600"/>
        </a:p>
      </dgm:t>
    </dgm:pt>
    <dgm:pt modelId="{3DF48AB7-FA01-497E-90F4-D9AB3975AA03}">
      <dgm:prSet phldrT="[Szöveg]" custT="1"/>
      <dgm:spPr/>
      <dgm:t>
        <a:bodyPr/>
        <a:lstStyle/>
        <a:p>
          <a:endParaRPr lang="hu-HU" sz="1400" dirty="0"/>
        </a:p>
      </dgm:t>
    </dgm:pt>
    <dgm:pt modelId="{BD7BB43B-B257-494D-9E80-A40C1B47BA2E}" type="parTrans" cxnId="{282145BC-EA8E-48B9-AD20-443A7280114C}">
      <dgm:prSet/>
      <dgm:spPr/>
      <dgm:t>
        <a:bodyPr/>
        <a:lstStyle/>
        <a:p>
          <a:endParaRPr lang="hu-HU" sz="3600"/>
        </a:p>
      </dgm:t>
    </dgm:pt>
    <dgm:pt modelId="{20037FC6-48A1-4409-B3E7-219E007293F9}" type="sibTrans" cxnId="{282145BC-EA8E-48B9-AD20-443A7280114C}">
      <dgm:prSet/>
      <dgm:spPr/>
      <dgm:t>
        <a:bodyPr/>
        <a:lstStyle/>
        <a:p>
          <a:endParaRPr lang="hu-HU" sz="3600"/>
        </a:p>
      </dgm:t>
    </dgm:pt>
    <dgm:pt modelId="{83568665-C7E6-498F-93B2-35AF1EB7EFC1}">
      <dgm:prSet phldrT="[Szöveg]" custT="1"/>
      <dgm:spPr/>
      <dgm:t>
        <a:bodyPr/>
        <a:lstStyle/>
        <a:p>
          <a:endParaRPr lang="hu-HU" sz="1400" dirty="0"/>
        </a:p>
      </dgm:t>
    </dgm:pt>
    <dgm:pt modelId="{BFFEA58C-0319-4C76-B813-C51E42BDEA4C}" type="parTrans" cxnId="{E639345B-AD22-4DB0-852A-D1EE7BFF1020}">
      <dgm:prSet/>
      <dgm:spPr/>
      <dgm:t>
        <a:bodyPr/>
        <a:lstStyle/>
        <a:p>
          <a:endParaRPr lang="hu-HU" sz="3600"/>
        </a:p>
      </dgm:t>
    </dgm:pt>
    <dgm:pt modelId="{75AD7C1A-2FE5-4A5F-87B6-EC2E3F464535}" type="sibTrans" cxnId="{E639345B-AD22-4DB0-852A-D1EE7BFF1020}">
      <dgm:prSet/>
      <dgm:spPr/>
      <dgm:t>
        <a:bodyPr/>
        <a:lstStyle/>
        <a:p>
          <a:endParaRPr lang="hu-HU" sz="3600"/>
        </a:p>
      </dgm:t>
    </dgm:pt>
    <dgm:pt modelId="{FDBD22C5-B5D9-4A14-B623-29AAEBFA62D0}">
      <dgm:prSet phldrT="[Szöveg]" custT="1"/>
      <dgm:spPr/>
      <dgm:t>
        <a:bodyPr/>
        <a:lstStyle/>
        <a:p>
          <a:endParaRPr lang="hu-HU" sz="1400" dirty="0"/>
        </a:p>
      </dgm:t>
    </dgm:pt>
    <dgm:pt modelId="{188E69A4-85A8-47F7-8246-D8614B88C29E}" type="parTrans" cxnId="{ACC78907-7BE1-4DA0-A12E-B38184B9A4DB}">
      <dgm:prSet/>
      <dgm:spPr/>
      <dgm:t>
        <a:bodyPr/>
        <a:lstStyle/>
        <a:p>
          <a:endParaRPr lang="hu-HU" sz="3600"/>
        </a:p>
      </dgm:t>
    </dgm:pt>
    <dgm:pt modelId="{EEDED5D8-2FED-4D14-B5BE-2E86CFF958F3}" type="sibTrans" cxnId="{ACC78907-7BE1-4DA0-A12E-B38184B9A4DB}">
      <dgm:prSet/>
      <dgm:spPr/>
      <dgm:t>
        <a:bodyPr/>
        <a:lstStyle/>
        <a:p>
          <a:endParaRPr lang="hu-HU" sz="3600"/>
        </a:p>
      </dgm:t>
    </dgm:pt>
    <dgm:pt modelId="{75CE5824-D259-403F-8EEA-086E32979DBC}">
      <dgm:prSet phldrT="[Szöveg]" custT="1"/>
      <dgm:spPr/>
      <dgm:t>
        <a:bodyPr/>
        <a:lstStyle/>
        <a:p>
          <a:endParaRPr lang="hu-HU" sz="1400" dirty="0"/>
        </a:p>
      </dgm:t>
    </dgm:pt>
    <dgm:pt modelId="{513733D8-BC6B-4DB3-BA65-B2AB6E35AEEA}" type="parTrans" cxnId="{00496D72-D4DE-49A7-99FA-4EAACBE44C26}">
      <dgm:prSet/>
      <dgm:spPr/>
      <dgm:t>
        <a:bodyPr/>
        <a:lstStyle/>
        <a:p>
          <a:endParaRPr lang="hu-HU" sz="3600"/>
        </a:p>
      </dgm:t>
    </dgm:pt>
    <dgm:pt modelId="{7530ED8D-C565-4885-903F-2B15F1ACC904}" type="sibTrans" cxnId="{00496D72-D4DE-49A7-99FA-4EAACBE44C26}">
      <dgm:prSet/>
      <dgm:spPr/>
      <dgm:t>
        <a:bodyPr/>
        <a:lstStyle/>
        <a:p>
          <a:endParaRPr lang="hu-HU" sz="3600"/>
        </a:p>
      </dgm:t>
    </dgm:pt>
    <dgm:pt modelId="{4E7F2655-5F80-4DCB-BCFE-A7B3F525BFA3}">
      <dgm:prSet phldrT="[Szöveg]" custT="1"/>
      <dgm:spPr>
        <a:solidFill>
          <a:schemeClr val="bg1">
            <a:lumMod val="65000"/>
          </a:schemeClr>
        </a:solidFill>
      </dgm:spPr>
      <dgm:t>
        <a:bodyPr/>
        <a:lstStyle/>
        <a:p>
          <a:endParaRPr lang="hu-HU" sz="1400" dirty="0"/>
        </a:p>
      </dgm:t>
    </dgm:pt>
    <dgm:pt modelId="{1E7B4279-EB01-4A68-B3B8-7AC277D10677}" type="parTrans" cxnId="{47806EEC-D3C6-4057-BBE1-6D2035611E68}">
      <dgm:prSet/>
      <dgm:spPr/>
      <dgm:t>
        <a:bodyPr/>
        <a:lstStyle/>
        <a:p>
          <a:endParaRPr lang="hu-HU" sz="3600"/>
        </a:p>
      </dgm:t>
    </dgm:pt>
    <dgm:pt modelId="{41A07D86-10D4-4CA3-B39F-F05CE841D2B3}" type="sibTrans" cxnId="{47806EEC-D3C6-4057-BBE1-6D2035611E68}">
      <dgm:prSet/>
      <dgm:spPr/>
      <dgm:t>
        <a:bodyPr/>
        <a:lstStyle/>
        <a:p>
          <a:endParaRPr lang="hu-HU" sz="3600"/>
        </a:p>
      </dgm:t>
    </dgm:pt>
    <dgm:pt modelId="{98AAD635-6212-41B2-99AC-0C60C257C9B2}">
      <dgm:prSet phldrT="[Szöveg]" custT="1"/>
      <dgm:spPr>
        <a:solidFill>
          <a:schemeClr val="bg1">
            <a:lumMod val="65000"/>
          </a:schemeClr>
        </a:solidFill>
      </dgm:spPr>
      <dgm:t>
        <a:bodyPr/>
        <a:lstStyle/>
        <a:p>
          <a:endParaRPr lang="hu-HU" sz="1400" dirty="0"/>
        </a:p>
      </dgm:t>
    </dgm:pt>
    <dgm:pt modelId="{18BFC8C1-C557-45A1-9A39-B51941C98A0F}" type="parTrans" cxnId="{3A61CB9C-E7D9-4DB7-976A-A4B11C2FD0FA}">
      <dgm:prSet/>
      <dgm:spPr/>
      <dgm:t>
        <a:bodyPr/>
        <a:lstStyle/>
        <a:p>
          <a:endParaRPr lang="hu-HU" sz="3600"/>
        </a:p>
      </dgm:t>
    </dgm:pt>
    <dgm:pt modelId="{868A254C-0AA2-4C1E-A9AA-A9E5E8A83444}" type="sibTrans" cxnId="{3A61CB9C-E7D9-4DB7-976A-A4B11C2FD0FA}">
      <dgm:prSet/>
      <dgm:spPr/>
      <dgm:t>
        <a:bodyPr/>
        <a:lstStyle/>
        <a:p>
          <a:endParaRPr lang="hu-HU" sz="3600"/>
        </a:p>
      </dgm:t>
    </dgm:pt>
    <dgm:pt modelId="{455639D1-86A4-4AF8-897A-330291371C2A}">
      <dgm:prSet phldrT="[Szöveg]" custT="1"/>
      <dgm:spPr>
        <a:solidFill>
          <a:schemeClr val="bg1">
            <a:lumMod val="65000"/>
          </a:schemeClr>
        </a:solidFill>
      </dgm:spPr>
      <dgm:t>
        <a:bodyPr/>
        <a:lstStyle/>
        <a:p>
          <a:endParaRPr lang="hu-HU" sz="1400" dirty="0"/>
        </a:p>
      </dgm:t>
    </dgm:pt>
    <dgm:pt modelId="{0C4264C5-582D-43B7-A068-23587835F383}" type="parTrans" cxnId="{EF1C61CB-788E-4B67-A168-3B2CEE4F7652}">
      <dgm:prSet/>
      <dgm:spPr/>
      <dgm:t>
        <a:bodyPr/>
        <a:lstStyle/>
        <a:p>
          <a:endParaRPr lang="hu-HU" sz="3600"/>
        </a:p>
      </dgm:t>
    </dgm:pt>
    <dgm:pt modelId="{8652D8DD-687C-4C0E-9FD3-A19BE1F2361F}" type="sibTrans" cxnId="{EF1C61CB-788E-4B67-A168-3B2CEE4F7652}">
      <dgm:prSet/>
      <dgm:spPr/>
      <dgm:t>
        <a:bodyPr/>
        <a:lstStyle/>
        <a:p>
          <a:endParaRPr lang="hu-HU" sz="3600"/>
        </a:p>
      </dgm:t>
    </dgm:pt>
    <dgm:pt modelId="{DEAE4097-A196-4249-8D49-2916D4155980}">
      <dgm:prSet phldrT="[Szöveg]" custT="1"/>
      <dgm:spPr>
        <a:solidFill>
          <a:srgbClr val="006600"/>
        </a:solidFill>
      </dgm:spPr>
      <dgm:t>
        <a:bodyPr/>
        <a:lstStyle/>
        <a:p>
          <a:endParaRPr lang="hu-HU" sz="1400" dirty="0"/>
        </a:p>
      </dgm:t>
    </dgm:pt>
    <dgm:pt modelId="{1F7D161B-7CDE-47F5-A28E-3177D2B7DF22}" type="parTrans" cxnId="{3879520B-B45E-4E13-A48E-2DEABC9C4D9A}">
      <dgm:prSet/>
      <dgm:spPr/>
      <dgm:t>
        <a:bodyPr/>
        <a:lstStyle/>
        <a:p>
          <a:endParaRPr lang="hu-HU" sz="3600"/>
        </a:p>
      </dgm:t>
    </dgm:pt>
    <dgm:pt modelId="{6F166C6B-060E-4F63-A331-F5F4C4D03615}" type="sibTrans" cxnId="{3879520B-B45E-4E13-A48E-2DEABC9C4D9A}">
      <dgm:prSet/>
      <dgm:spPr/>
      <dgm:t>
        <a:bodyPr/>
        <a:lstStyle/>
        <a:p>
          <a:endParaRPr lang="hu-HU" sz="3600"/>
        </a:p>
      </dgm:t>
    </dgm:pt>
    <dgm:pt modelId="{F3763F43-2536-4F0B-AAFF-2D65EDBAFD38}">
      <dgm:prSet phldrT="[Szöveg]" custT="1"/>
      <dgm:spPr>
        <a:solidFill>
          <a:srgbClr val="006600"/>
        </a:solidFill>
      </dgm:spPr>
      <dgm:t>
        <a:bodyPr/>
        <a:lstStyle/>
        <a:p>
          <a:endParaRPr lang="hu-HU" sz="1400" dirty="0"/>
        </a:p>
      </dgm:t>
    </dgm:pt>
    <dgm:pt modelId="{0B6843CB-2BE6-49D6-B628-29EA5E899843}" type="parTrans" cxnId="{F6CA44E3-650E-4289-9B0C-EB420DC61680}">
      <dgm:prSet/>
      <dgm:spPr/>
      <dgm:t>
        <a:bodyPr/>
        <a:lstStyle/>
        <a:p>
          <a:endParaRPr lang="hu-HU" sz="3600"/>
        </a:p>
      </dgm:t>
    </dgm:pt>
    <dgm:pt modelId="{D38ADE84-9C2B-4013-A28D-6367D6CE335B}" type="sibTrans" cxnId="{F6CA44E3-650E-4289-9B0C-EB420DC61680}">
      <dgm:prSet/>
      <dgm:spPr/>
      <dgm:t>
        <a:bodyPr/>
        <a:lstStyle/>
        <a:p>
          <a:endParaRPr lang="hu-HU" sz="3600"/>
        </a:p>
      </dgm:t>
    </dgm:pt>
    <dgm:pt modelId="{632075AB-D22D-406D-AF67-2B7992948F9B}">
      <dgm:prSet phldrT="[Szöveg]" custT="1"/>
      <dgm:spPr>
        <a:solidFill>
          <a:srgbClr val="006600"/>
        </a:solidFill>
      </dgm:spPr>
      <dgm:t>
        <a:bodyPr/>
        <a:lstStyle/>
        <a:p>
          <a:endParaRPr lang="hu-HU" sz="1400" dirty="0"/>
        </a:p>
      </dgm:t>
    </dgm:pt>
    <dgm:pt modelId="{2360043D-5D36-4854-817E-CE81ACE29524}" type="parTrans" cxnId="{556A63CF-B4C5-45F6-AD90-DB906FF9D6D8}">
      <dgm:prSet/>
      <dgm:spPr/>
      <dgm:t>
        <a:bodyPr/>
        <a:lstStyle/>
        <a:p>
          <a:endParaRPr lang="hu-HU" sz="3600"/>
        </a:p>
      </dgm:t>
    </dgm:pt>
    <dgm:pt modelId="{E5475A99-B6F3-4148-93D7-0709ACBC34E1}" type="sibTrans" cxnId="{556A63CF-B4C5-45F6-AD90-DB906FF9D6D8}">
      <dgm:prSet/>
      <dgm:spPr/>
      <dgm:t>
        <a:bodyPr/>
        <a:lstStyle/>
        <a:p>
          <a:endParaRPr lang="hu-HU" sz="3600"/>
        </a:p>
      </dgm:t>
    </dgm:pt>
    <dgm:pt modelId="{40AE50DD-65CF-4F82-9177-25A395FCC96F}" type="pres">
      <dgm:prSet presAssocID="{E3714C05-003B-44B6-BC93-C43A72D9268C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hu-HU"/>
        </a:p>
      </dgm:t>
    </dgm:pt>
    <dgm:pt modelId="{CABB046E-3C85-4D2A-A3CB-1E7A5F32A318}" type="pres">
      <dgm:prSet presAssocID="{42B9210D-B148-43AA-B97F-1F75EB7CA841}" presName="compositeNode" presStyleCnt="0">
        <dgm:presLayoutVars>
          <dgm:bulletEnabled val="1"/>
        </dgm:presLayoutVars>
      </dgm:prSet>
      <dgm:spPr/>
    </dgm:pt>
    <dgm:pt modelId="{8122E8C6-8917-47D4-90B9-0F96B61E3CA9}" type="pres">
      <dgm:prSet presAssocID="{42B9210D-B148-43AA-B97F-1F75EB7CA841}" presName="image" presStyleLbl="fgImgPlace1" presStyleIdx="0" presStyleCnt="4" custScaleX="184808" custScaleY="198080" custLinFactX="3156" custLinFactNeighborX="100000" custLinFactNeighborY="2113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A777B79-C19A-49E8-B710-2ECCE936D399}" type="pres">
      <dgm:prSet presAssocID="{42B9210D-B148-43AA-B97F-1F75EB7CA841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7468142-FCC6-4EE9-833C-E6D543D6C087}" type="pres">
      <dgm:prSet presAssocID="{42B9210D-B148-43AA-B97F-1F75EB7CA841}" presName="parentNode" presStyleLbl="revTx" presStyleIdx="0" presStyleCnt="4" custScaleX="75944" custScaleY="96761" custLinFactNeighborX="0" custLinFactNeighborY="0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6994F43-428A-4C9E-8C27-6A21774ACB12}" type="pres">
      <dgm:prSet presAssocID="{657576B8-E442-49CC-999C-7A43EDFA1972}" presName="sibTrans" presStyleCnt="0"/>
      <dgm:spPr/>
    </dgm:pt>
    <dgm:pt modelId="{A286C26D-A58E-4A1F-8480-9A07671FA1EE}" type="pres">
      <dgm:prSet presAssocID="{34BC6F21-9F3B-4CD3-925D-1EF396FF0C19}" presName="compositeNode" presStyleCnt="0">
        <dgm:presLayoutVars>
          <dgm:bulletEnabled val="1"/>
        </dgm:presLayoutVars>
      </dgm:prSet>
      <dgm:spPr/>
    </dgm:pt>
    <dgm:pt modelId="{992811DA-A8CB-4A99-AE7B-7EFA4F262126}" type="pres">
      <dgm:prSet presAssocID="{34BC6F21-9F3B-4CD3-925D-1EF396FF0C19}" presName="image" presStyleLbl="fgImgPlace1" presStyleIdx="1" presStyleCnt="4" custScaleX="184808" custScaleY="198080" custLinFactNeighborX="65171" custLinFactNeighborY="1664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DBA36F8-FA84-41DB-97B1-2E6435DDC6FE}" type="pres">
      <dgm:prSet presAssocID="{34BC6F21-9F3B-4CD3-925D-1EF396FF0C19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7FC023E-3360-42C8-8CF7-2CC827DFAD53}" type="pres">
      <dgm:prSet presAssocID="{34BC6F21-9F3B-4CD3-925D-1EF396FF0C19}" presName="parentNode" presStyleLbl="revTx" presStyleIdx="1" presStyleCnt="4" custScaleX="80322" custScaleY="89082" custLinFactNeighborX="-1" custLinFactNeighborY="6531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075A280-F60B-47D0-9EE0-52AE8943A229}" type="pres">
      <dgm:prSet presAssocID="{D9D585C1-EE68-4AE8-B3B7-0BF12CA927E3}" presName="sibTrans" presStyleCnt="0"/>
      <dgm:spPr/>
    </dgm:pt>
    <dgm:pt modelId="{A2F163F2-13BA-4211-A0C8-B78E4537F375}" type="pres">
      <dgm:prSet presAssocID="{5C551320-E477-45FA-B41F-A4EF287F74B0}" presName="compositeNode" presStyleCnt="0">
        <dgm:presLayoutVars>
          <dgm:bulletEnabled val="1"/>
        </dgm:presLayoutVars>
      </dgm:prSet>
      <dgm:spPr/>
    </dgm:pt>
    <dgm:pt modelId="{A894003E-DDA0-44F2-A600-A170947CE6AB}" type="pres">
      <dgm:prSet presAssocID="{5C551320-E477-45FA-B41F-A4EF287F74B0}" presName="image" presStyleLbl="fgImgPlace1" presStyleIdx="2" presStyleCnt="4" custScaleX="184808" custScaleY="198080" custLinFactNeighborX="65171" custLinFactNeighborY="1664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A298CB5-7573-4CB9-B336-10A6486E07CF}" type="pres">
      <dgm:prSet presAssocID="{5C551320-E477-45FA-B41F-A4EF287F74B0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95E3F36-E2AF-415E-A696-4297EE02BE2B}" type="pres">
      <dgm:prSet presAssocID="{5C551320-E477-45FA-B41F-A4EF287F74B0}" presName="parentNode" presStyleLbl="revTx" presStyleIdx="2" presStyleCnt="4" custScaleX="84702" custScaleY="92922" custLinFactNeighborY="8451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FF46927-B36C-4BAF-A400-D71E022C6440}" type="pres">
      <dgm:prSet presAssocID="{D8A476E6-0CA9-4B1E-8A91-040504723861}" presName="sibTrans" presStyleCnt="0"/>
      <dgm:spPr/>
    </dgm:pt>
    <dgm:pt modelId="{529B2F7E-B2AA-42E6-A114-37DCA85C4ED7}" type="pres">
      <dgm:prSet presAssocID="{C2218E62-1F9F-4B0E-9BF0-A437B4D54A3F}" presName="compositeNode" presStyleCnt="0">
        <dgm:presLayoutVars>
          <dgm:bulletEnabled val="1"/>
        </dgm:presLayoutVars>
      </dgm:prSet>
      <dgm:spPr/>
    </dgm:pt>
    <dgm:pt modelId="{6B47B35B-04AF-4B39-AB7E-FA05C227CD0B}" type="pres">
      <dgm:prSet presAssocID="{C2218E62-1F9F-4B0E-9BF0-A437B4D54A3F}" presName="image" presStyleLbl="fgImgPlace1" presStyleIdx="3" presStyleCnt="4" custScaleX="184808" custScaleY="198080" custLinFactNeighborX="65171" custLinFactNeighborY="1664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1C26CABB-F3F8-4F4D-BDA0-469EFD656D99}" type="pres">
      <dgm:prSet presAssocID="{C2218E62-1F9F-4B0E-9BF0-A437B4D54A3F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1B7AD0C-F286-4829-88A2-BFF56D7CC860}" type="pres">
      <dgm:prSet presAssocID="{C2218E62-1F9F-4B0E-9BF0-A437B4D54A3F}" presName="parentNode" presStyleLbl="revTx" presStyleIdx="3" presStyleCnt="4" custScaleX="85809" custScaleY="61817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1AB9AF4C-371A-4996-A926-A9D5BB20C4A9}" srcId="{E3714C05-003B-44B6-BC93-C43A72D9268C}" destId="{34BC6F21-9F3B-4CD3-925D-1EF396FF0C19}" srcOrd="1" destOrd="0" parTransId="{28350330-E1C4-4C30-B20C-C130DD272FF6}" sibTransId="{D9D585C1-EE68-4AE8-B3B7-0BF12CA927E3}"/>
    <dgm:cxn modelId="{888A133C-A772-4B34-A1AB-0071874D3777}" srcId="{C2218E62-1F9F-4B0E-9BF0-A437B4D54A3F}" destId="{6B830632-9472-4D99-9501-88666D0CE3C5}" srcOrd="4" destOrd="0" parTransId="{A7EFE16C-F997-4D5F-8B5E-D9AB0DF7E1E6}" sibTransId="{68E6BAA8-75E3-49DF-8C39-2D9E39B75410}"/>
    <dgm:cxn modelId="{3ADC57E1-8339-4FA5-AC02-24AA68DA3105}" srcId="{34BC6F21-9F3B-4CD3-925D-1EF396FF0C19}" destId="{95AFE58B-AB6F-4912-BE08-016873359AB2}" srcOrd="4" destOrd="0" parTransId="{113EE13D-DC68-4774-A0C7-2DDACACA856B}" sibTransId="{3B8FBD7C-1E00-4D7A-867E-439FEB37D646}"/>
    <dgm:cxn modelId="{F02F2784-61A5-4464-A78C-2A111D8938CB}" srcId="{E3714C05-003B-44B6-BC93-C43A72D9268C}" destId="{42B9210D-B148-43AA-B97F-1F75EB7CA841}" srcOrd="0" destOrd="0" parTransId="{26A0DC9A-1D4C-4510-8B0C-689F095537F9}" sibTransId="{657576B8-E442-49CC-999C-7A43EDFA1972}"/>
    <dgm:cxn modelId="{EE08A7C0-51EC-47BA-9F76-1702368F57B7}" type="presOf" srcId="{5C551320-E477-45FA-B41F-A4EF287F74B0}" destId="{D95E3F36-E2AF-415E-A696-4297EE02BE2B}" srcOrd="0" destOrd="0" presId="urn:microsoft.com/office/officeart/2005/8/layout/hList2"/>
    <dgm:cxn modelId="{B6F1C9F0-FCD8-4B7B-83EC-E1F74B86B4E6}" type="presOf" srcId="{C7BE102F-EA6B-409E-B30E-3A2BE805672D}" destId="{AA777B79-C19A-49E8-B710-2ECCE936D399}" srcOrd="0" destOrd="5" presId="urn:microsoft.com/office/officeart/2005/8/layout/hList2"/>
    <dgm:cxn modelId="{9D1F5A7C-90B6-4DA5-AA21-EBEA9C5E2F32}" srcId="{C2218E62-1F9F-4B0E-9BF0-A437B4D54A3F}" destId="{82B13344-7D8F-4BAF-BFB6-05E9DB38CEF1}" srcOrd="3" destOrd="0" parTransId="{E39D8189-97EA-41AA-A535-AD55DC4B6959}" sibTransId="{CFDCB756-BB38-4993-8CB9-CADEB7A88DD1}"/>
    <dgm:cxn modelId="{3879520B-B45E-4E13-A48E-2DEABC9C4D9A}" srcId="{C2218E62-1F9F-4B0E-9BF0-A437B4D54A3F}" destId="{DEAE4097-A196-4249-8D49-2916D4155980}" srcOrd="0" destOrd="0" parTransId="{1F7D161B-7CDE-47F5-A28E-3177D2B7DF22}" sibTransId="{6F166C6B-060E-4F63-A331-F5F4C4D03615}"/>
    <dgm:cxn modelId="{8E33ED63-2825-4F95-A51A-611DCC138AB6}" type="presOf" srcId="{42B9210D-B148-43AA-B97F-1F75EB7CA841}" destId="{17468142-FCC6-4EE9-833C-E6D543D6C087}" srcOrd="0" destOrd="0" presId="urn:microsoft.com/office/officeart/2005/8/layout/hList2"/>
    <dgm:cxn modelId="{3A61CB9C-E7D9-4DB7-976A-A4B11C2FD0FA}" srcId="{5C551320-E477-45FA-B41F-A4EF287F74B0}" destId="{98AAD635-6212-41B2-99AC-0C60C257C9B2}" srcOrd="1" destOrd="0" parTransId="{18BFC8C1-C557-45A1-9A39-B51941C98A0F}" sibTransId="{868A254C-0AA2-4C1E-A9AA-A9E5E8A83444}"/>
    <dgm:cxn modelId="{3ED2E188-67EA-42F1-8847-AB49C15F84CB}" type="presOf" srcId="{FDBD22C5-B5D9-4A14-B623-29AAEBFA62D0}" destId="{9DBA36F8-FA84-41DB-97B1-2E6435DDC6FE}" srcOrd="0" destOrd="1" presId="urn:microsoft.com/office/officeart/2005/8/layout/hList2"/>
    <dgm:cxn modelId="{F6CA44E3-650E-4289-9B0C-EB420DC61680}" srcId="{C2218E62-1F9F-4B0E-9BF0-A437B4D54A3F}" destId="{F3763F43-2536-4F0B-AAFF-2D65EDBAFD38}" srcOrd="1" destOrd="0" parTransId="{0B6843CB-2BE6-49D6-B628-29EA5E899843}" sibTransId="{D38ADE84-9C2B-4013-A28D-6367D6CE335B}"/>
    <dgm:cxn modelId="{68ED97D2-DA73-4E92-8665-40831E4E08E0}" type="presOf" srcId="{E3714C05-003B-44B6-BC93-C43A72D9268C}" destId="{40AE50DD-65CF-4F82-9177-25A395FCC96F}" srcOrd="0" destOrd="0" presId="urn:microsoft.com/office/officeart/2005/8/layout/hList2"/>
    <dgm:cxn modelId="{D053B0EF-1F2D-45FD-AF53-4CB5A89DD146}" srcId="{E3714C05-003B-44B6-BC93-C43A72D9268C}" destId="{5C551320-E477-45FA-B41F-A4EF287F74B0}" srcOrd="2" destOrd="0" parTransId="{151DEEC7-039A-497D-B1D6-FCDFBF9F8642}" sibTransId="{D8A476E6-0CA9-4B1E-8A91-040504723861}"/>
    <dgm:cxn modelId="{F63E12C5-2333-4CC0-8224-066B822E9B31}" type="presOf" srcId="{6B830632-9472-4D99-9501-88666D0CE3C5}" destId="{1C26CABB-F3F8-4F4D-BDA0-469EFD656D99}" srcOrd="0" destOrd="4" presId="urn:microsoft.com/office/officeart/2005/8/layout/hList2"/>
    <dgm:cxn modelId="{A0266F2A-114F-4A63-9DA7-AB257363869C}" srcId="{5C551320-E477-45FA-B41F-A4EF287F74B0}" destId="{C1201FB4-BECA-40CF-B408-A26DB23BA75E}" srcOrd="4" destOrd="0" parTransId="{608DC29B-8759-485B-8E68-80C001B703F7}" sibTransId="{2631F314-8355-4B87-8E07-4614C9550060}"/>
    <dgm:cxn modelId="{8BFDE79A-FF44-4A32-830B-F1211826A07B}" type="presOf" srcId="{4E7F2655-5F80-4DCB-BCFE-A7B3F525BFA3}" destId="{0A298CB5-7573-4CB9-B336-10A6486E07CF}" srcOrd="0" destOrd="0" presId="urn:microsoft.com/office/officeart/2005/8/layout/hList2"/>
    <dgm:cxn modelId="{388C289E-DAAF-48E1-A84D-76A7008D53AE}" type="presOf" srcId="{C19F1FAA-A893-4F32-9BD1-81390FD7B944}" destId="{AA777B79-C19A-49E8-B710-2ECCE936D399}" srcOrd="0" destOrd="4" presId="urn:microsoft.com/office/officeart/2005/8/layout/hList2"/>
    <dgm:cxn modelId="{A5B28474-E2C2-4573-AECF-D071393D1704}" srcId="{C2218E62-1F9F-4B0E-9BF0-A437B4D54A3F}" destId="{E8E0861F-F5DD-43A4-B0DD-8F0D25DF786E}" srcOrd="5" destOrd="0" parTransId="{8E115129-65B9-456E-9662-DB687083DEE4}" sibTransId="{7F3D4479-6245-4998-932C-4896D57872A0}"/>
    <dgm:cxn modelId="{556A63CF-B4C5-45F6-AD90-DB906FF9D6D8}" srcId="{C2218E62-1F9F-4B0E-9BF0-A437B4D54A3F}" destId="{632075AB-D22D-406D-AF67-2B7992948F9B}" srcOrd="2" destOrd="0" parTransId="{2360043D-5D36-4854-817E-CE81ACE29524}" sibTransId="{E5475A99-B6F3-4148-93D7-0709ACBC34E1}"/>
    <dgm:cxn modelId="{ACC78907-7BE1-4DA0-A12E-B38184B9A4DB}" srcId="{34BC6F21-9F3B-4CD3-925D-1EF396FF0C19}" destId="{FDBD22C5-B5D9-4A14-B623-29AAEBFA62D0}" srcOrd="1" destOrd="0" parTransId="{188E69A4-85A8-47F7-8246-D8614B88C29E}" sibTransId="{EEDED5D8-2FED-4D14-B5BE-2E86CFF958F3}"/>
    <dgm:cxn modelId="{DB2DCA73-2FF2-42B5-AEE1-83B9251782CE}" type="presOf" srcId="{34BC6F21-9F3B-4CD3-925D-1EF396FF0C19}" destId="{F7FC023E-3360-42C8-8CF7-2CC827DFAD53}" srcOrd="0" destOrd="0" presId="urn:microsoft.com/office/officeart/2005/8/layout/hList2"/>
    <dgm:cxn modelId="{F332743C-F2EA-4C03-AEE5-317C3F0B9AAC}" srcId="{42B9210D-B148-43AA-B97F-1F75EB7CA841}" destId="{C7BE102F-EA6B-409E-B30E-3A2BE805672D}" srcOrd="5" destOrd="0" parTransId="{ED362FF0-A49F-4A51-8F71-FF5959C8A458}" sibTransId="{485C0940-8086-4D5B-8CEF-6EFAD33BCB6C}"/>
    <dgm:cxn modelId="{282145BC-EA8E-48B9-AD20-443A7280114C}" srcId="{42B9210D-B148-43AA-B97F-1F75EB7CA841}" destId="{3DF48AB7-FA01-497E-90F4-D9AB3975AA03}" srcOrd="2" destOrd="0" parTransId="{BD7BB43B-B257-494D-9E80-A40C1B47BA2E}" sibTransId="{20037FC6-48A1-4409-B3E7-219E007293F9}"/>
    <dgm:cxn modelId="{1287F0E2-B918-4029-8BE9-DE0B7B402CFD}" type="presOf" srcId="{56F25502-D1B0-4A43-B619-423F34C85376}" destId="{AA777B79-C19A-49E8-B710-2ECCE936D399}" srcOrd="0" destOrd="3" presId="urn:microsoft.com/office/officeart/2005/8/layout/hList2"/>
    <dgm:cxn modelId="{00496D72-D4DE-49A7-99FA-4EAACBE44C26}" srcId="{34BC6F21-9F3B-4CD3-925D-1EF396FF0C19}" destId="{75CE5824-D259-403F-8EEA-086E32979DBC}" srcOrd="2" destOrd="0" parTransId="{513733D8-BC6B-4DB3-BA65-B2AB6E35AEEA}" sibTransId="{7530ED8D-C565-4885-903F-2B15F1ACC904}"/>
    <dgm:cxn modelId="{3ACF426A-095E-4C67-8F3C-D0F467EFC684}" type="presOf" srcId="{01174BCC-2371-44AA-8EA5-6AD2F3C0183C}" destId="{9DBA36F8-FA84-41DB-97B1-2E6435DDC6FE}" srcOrd="0" destOrd="3" presId="urn:microsoft.com/office/officeart/2005/8/layout/hList2"/>
    <dgm:cxn modelId="{D72107E8-8610-43FD-AC35-F343B04D6222}" type="presOf" srcId="{82B13344-7D8F-4BAF-BFB6-05E9DB38CEF1}" destId="{1C26CABB-F3F8-4F4D-BDA0-469EFD656D99}" srcOrd="0" destOrd="3" presId="urn:microsoft.com/office/officeart/2005/8/layout/hList2"/>
    <dgm:cxn modelId="{AC635803-C318-4B82-9C8D-8D6E07562C78}" srcId="{42B9210D-B148-43AA-B97F-1F75EB7CA841}" destId="{56F25502-D1B0-4A43-B619-423F34C85376}" srcOrd="3" destOrd="0" parTransId="{9972DB84-4CFD-437C-9D3F-9393C2056EA7}" sibTransId="{70739781-A665-41EA-9820-F16EE4BC63C9}"/>
    <dgm:cxn modelId="{925E9158-B76F-422D-9F43-0D73697D2E15}" type="presOf" srcId="{E8E0861F-F5DD-43A4-B0DD-8F0D25DF786E}" destId="{1C26CABB-F3F8-4F4D-BDA0-469EFD656D99}" srcOrd="0" destOrd="5" presId="urn:microsoft.com/office/officeart/2005/8/layout/hList2"/>
    <dgm:cxn modelId="{B71069F1-4E1D-4FD5-965B-EFA2FA346A17}" type="presOf" srcId="{455639D1-86A4-4AF8-897A-330291371C2A}" destId="{0A298CB5-7573-4CB9-B336-10A6486E07CF}" srcOrd="0" destOrd="2" presId="urn:microsoft.com/office/officeart/2005/8/layout/hList2"/>
    <dgm:cxn modelId="{67D54754-B2E9-4CB3-B54E-81303BE1F581}" type="presOf" srcId="{3DF48AB7-FA01-497E-90F4-D9AB3975AA03}" destId="{AA777B79-C19A-49E8-B710-2ECCE936D399}" srcOrd="0" destOrd="2" presId="urn:microsoft.com/office/officeart/2005/8/layout/hList2"/>
    <dgm:cxn modelId="{B5B9022B-4333-4C39-9C2E-B653814719D1}" srcId="{42B9210D-B148-43AA-B97F-1F75EB7CA841}" destId="{C19F1FAA-A893-4F32-9BD1-81390FD7B944}" srcOrd="4" destOrd="0" parTransId="{4202C2F6-EC8B-4FE8-A4C0-DFB0D7D22F67}" sibTransId="{8050ED2A-344B-4328-9DE6-86CCE8E6AC88}"/>
    <dgm:cxn modelId="{E639345B-AD22-4DB0-852A-D1EE7BFF1020}" srcId="{34BC6F21-9F3B-4CD3-925D-1EF396FF0C19}" destId="{83568665-C7E6-498F-93B2-35AF1EB7EFC1}" srcOrd="0" destOrd="0" parTransId="{BFFEA58C-0319-4C76-B813-C51E42BDEA4C}" sibTransId="{75AD7C1A-2FE5-4A5F-87B6-EC2E3F464535}"/>
    <dgm:cxn modelId="{E685745D-5AF8-4AB2-B681-EB15D3583A64}" type="presOf" srcId="{F3763F43-2536-4F0B-AAFF-2D65EDBAFD38}" destId="{1C26CABB-F3F8-4F4D-BDA0-469EFD656D99}" srcOrd="0" destOrd="1" presId="urn:microsoft.com/office/officeart/2005/8/layout/hList2"/>
    <dgm:cxn modelId="{BB213FDA-5665-41C6-BC59-87910B070EDE}" type="presOf" srcId="{4D42C53A-B7F6-4F53-AA92-285F19AE4313}" destId="{AA777B79-C19A-49E8-B710-2ECCE936D399}" srcOrd="0" destOrd="0" presId="urn:microsoft.com/office/officeart/2005/8/layout/hList2"/>
    <dgm:cxn modelId="{EB2352C8-8C0B-4B81-9CC1-1E4648F77004}" type="presOf" srcId="{E6BAB172-8305-404F-B363-D26754C699DE}" destId="{AA777B79-C19A-49E8-B710-2ECCE936D399}" srcOrd="0" destOrd="1" presId="urn:microsoft.com/office/officeart/2005/8/layout/hList2"/>
    <dgm:cxn modelId="{456FEBE5-F47D-490E-885D-147F5C07A073}" srcId="{42B9210D-B148-43AA-B97F-1F75EB7CA841}" destId="{4D42C53A-B7F6-4F53-AA92-285F19AE4313}" srcOrd="0" destOrd="0" parTransId="{4C3E92B9-CF9D-4914-BB3D-E9B414630A8B}" sibTransId="{3D72D797-2D92-4489-ADA6-65AE53028528}"/>
    <dgm:cxn modelId="{9270F722-DDB1-40A2-A56A-FB0DC6A50594}" type="presOf" srcId="{C1201FB4-BECA-40CF-B408-A26DB23BA75E}" destId="{0A298CB5-7573-4CB9-B336-10A6486E07CF}" srcOrd="0" destOrd="4" presId="urn:microsoft.com/office/officeart/2005/8/layout/hList2"/>
    <dgm:cxn modelId="{99AE50C7-839E-4D74-A2FE-9D7DB6688052}" srcId="{E3714C05-003B-44B6-BC93-C43A72D9268C}" destId="{C2218E62-1F9F-4B0E-9BF0-A437B4D54A3F}" srcOrd="3" destOrd="0" parTransId="{D07574A4-3D3D-46BB-B3DA-3A79C918013B}" sibTransId="{56834EA2-0357-4BC2-B25B-58C119359133}"/>
    <dgm:cxn modelId="{FC6DEFFA-E787-4DD0-8E77-8830F60B00DC}" srcId="{5C551320-E477-45FA-B41F-A4EF287F74B0}" destId="{3FE2BC40-5203-4C7D-86DD-DC002F0BBFF5}" srcOrd="5" destOrd="0" parTransId="{6D27040E-6E88-4EA4-9F12-CD9820F10907}" sibTransId="{EC61D1DA-6C1F-4174-812D-0CFAD60D1304}"/>
    <dgm:cxn modelId="{D1E6C83A-7083-4AB9-85D5-72115E2010AB}" type="presOf" srcId="{83568665-C7E6-498F-93B2-35AF1EB7EFC1}" destId="{9DBA36F8-FA84-41DB-97B1-2E6435DDC6FE}" srcOrd="0" destOrd="0" presId="urn:microsoft.com/office/officeart/2005/8/layout/hList2"/>
    <dgm:cxn modelId="{E95FD5E9-CA7A-430E-A0DC-EF831A3F7385}" type="presOf" srcId="{98AAD635-6212-41B2-99AC-0C60C257C9B2}" destId="{0A298CB5-7573-4CB9-B336-10A6486E07CF}" srcOrd="0" destOrd="1" presId="urn:microsoft.com/office/officeart/2005/8/layout/hList2"/>
    <dgm:cxn modelId="{2AD9C4E2-DC8C-45E1-8ADC-BD5F5ABA4A63}" type="presOf" srcId="{8F5ED3E9-4B17-45E8-BFC3-94ED4228AD78}" destId="{0A298CB5-7573-4CB9-B336-10A6486E07CF}" srcOrd="0" destOrd="3" presId="urn:microsoft.com/office/officeart/2005/8/layout/hList2"/>
    <dgm:cxn modelId="{47806EEC-D3C6-4057-BBE1-6D2035611E68}" srcId="{5C551320-E477-45FA-B41F-A4EF287F74B0}" destId="{4E7F2655-5F80-4DCB-BCFE-A7B3F525BFA3}" srcOrd="0" destOrd="0" parTransId="{1E7B4279-EB01-4A68-B3B8-7AC277D10677}" sibTransId="{41A07D86-10D4-4CA3-B39F-F05CE841D2B3}"/>
    <dgm:cxn modelId="{DB104EFF-6F46-4E0A-905F-B867BE1D51D5}" type="presOf" srcId="{632075AB-D22D-406D-AF67-2B7992948F9B}" destId="{1C26CABB-F3F8-4F4D-BDA0-469EFD656D99}" srcOrd="0" destOrd="2" presId="urn:microsoft.com/office/officeart/2005/8/layout/hList2"/>
    <dgm:cxn modelId="{10D4EF2D-C80D-40FE-B26F-F5FC853AE9B2}" srcId="{42B9210D-B148-43AA-B97F-1F75EB7CA841}" destId="{E6BAB172-8305-404F-B363-D26754C699DE}" srcOrd="1" destOrd="0" parTransId="{803C05D4-167A-4D7D-A89E-5966F9D92C3A}" sibTransId="{D70A053A-87EE-4EC7-A9B1-1169806A3978}"/>
    <dgm:cxn modelId="{EF1C61CB-788E-4B67-A168-3B2CEE4F7652}" srcId="{5C551320-E477-45FA-B41F-A4EF287F74B0}" destId="{455639D1-86A4-4AF8-897A-330291371C2A}" srcOrd="2" destOrd="0" parTransId="{0C4264C5-582D-43B7-A068-23587835F383}" sibTransId="{8652D8DD-687C-4C0E-9FD3-A19BE1F2361F}"/>
    <dgm:cxn modelId="{E3262FAC-BEBF-4DF2-9B47-06730065F6AB}" type="presOf" srcId="{75CE5824-D259-403F-8EEA-086E32979DBC}" destId="{9DBA36F8-FA84-41DB-97B1-2E6435DDC6FE}" srcOrd="0" destOrd="2" presId="urn:microsoft.com/office/officeart/2005/8/layout/hList2"/>
    <dgm:cxn modelId="{545A0972-B73E-43A9-AC5C-FABAAABBB178}" type="presOf" srcId="{DEAE4097-A196-4249-8D49-2916D4155980}" destId="{1C26CABB-F3F8-4F4D-BDA0-469EFD656D99}" srcOrd="0" destOrd="0" presId="urn:microsoft.com/office/officeart/2005/8/layout/hList2"/>
    <dgm:cxn modelId="{7E2C8962-7C3B-4F9D-9954-E2895D0A20A7}" srcId="{5C551320-E477-45FA-B41F-A4EF287F74B0}" destId="{8F5ED3E9-4B17-45E8-BFC3-94ED4228AD78}" srcOrd="3" destOrd="0" parTransId="{16DC809C-0797-4BBD-A924-DFC929B5B49C}" sibTransId="{B21C5B00-1BDC-41C2-9FF2-E55B3519314E}"/>
    <dgm:cxn modelId="{1AE324BC-2B02-4F3D-AFC6-948D58AA2718}" srcId="{34BC6F21-9F3B-4CD3-925D-1EF396FF0C19}" destId="{01174BCC-2371-44AA-8EA5-6AD2F3C0183C}" srcOrd="3" destOrd="0" parTransId="{7E36AC1C-257C-4C6D-A1A9-23ED3BFFE1F4}" sibTransId="{C7079809-E70D-4945-94CC-67E0A590A409}"/>
    <dgm:cxn modelId="{BC190106-C744-4FF1-B4D7-21D9DBDE56D8}" type="presOf" srcId="{3FE2BC40-5203-4C7D-86DD-DC002F0BBFF5}" destId="{0A298CB5-7573-4CB9-B336-10A6486E07CF}" srcOrd="0" destOrd="5" presId="urn:microsoft.com/office/officeart/2005/8/layout/hList2"/>
    <dgm:cxn modelId="{CCD52D5D-EE97-4619-9C40-16B3013B317B}" type="presOf" srcId="{C2218E62-1F9F-4B0E-9BF0-A437B4D54A3F}" destId="{31B7AD0C-F286-4829-88A2-BFF56D7CC860}" srcOrd="0" destOrd="0" presId="urn:microsoft.com/office/officeart/2005/8/layout/hList2"/>
    <dgm:cxn modelId="{CF3B17E6-56A4-4BD1-9C4C-735606E39050}" type="presOf" srcId="{95AFE58B-AB6F-4912-BE08-016873359AB2}" destId="{9DBA36F8-FA84-41DB-97B1-2E6435DDC6FE}" srcOrd="0" destOrd="4" presId="urn:microsoft.com/office/officeart/2005/8/layout/hList2"/>
    <dgm:cxn modelId="{B770B858-87BA-41B1-9839-76FA2E1DF630}" type="presParOf" srcId="{40AE50DD-65CF-4F82-9177-25A395FCC96F}" destId="{CABB046E-3C85-4D2A-A3CB-1E7A5F32A318}" srcOrd="0" destOrd="0" presId="urn:microsoft.com/office/officeart/2005/8/layout/hList2"/>
    <dgm:cxn modelId="{CBBA70A1-AF71-4E43-968E-2FBCF974F605}" type="presParOf" srcId="{CABB046E-3C85-4D2A-A3CB-1E7A5F32A318}" destId="{8122E8C6-8917-47D4-90B9-0F96B61E3CA9}" srcOrd="0" destOrd="0" presId="urn:microsoft.com/office/officeart/2005/8/layout/hList2"/>
    <dgm:cxn modelId="{7842FB42-1516-4C38-BA98-4C55AF1C43B4}" type="presParOf" srcId="{CABB046E-3C85-4D2A-A3CB-1E7A5F32A318}" destId="{AA777B79-C19A-49E8-B710-2ECCE936D399}" srcOrd="1" destOrd="0" presId="urn:microsoft.com/office/officeart/2005/8/layout/hList2"/>
    <dgm:cxn modelId="{EE0C61C3-12C1-477A-A29F-C65FB19085A3}" type="presParOf" srcId="{CABB046E-3C85-4D2A-A3CB-1E7A5F32A318}" destId="{17468142-FCC6-4EE9-833C-E6D543D6C087}" srcOrd="2" destOrd="0" presId="urn:microsoft.com/office/officeart/2005/8/layout/hList2"/>
    <dgm:cxn modelId="{DC8DB934-015D-47AA-8A54-0063D8C68450}" type="presParOf" srcId="{40AE50DD-65CF-4F82-9177-25A395FCC96F}" destId="{A6994F43-428A-4C9E-8C27-6A21774ACB12}" srcOrd="1" destOrd="0" presId="urn:microsoft.com/office/officeart/2005/8/layout/hList2"/>
    <dgm:cxn modelId="{DFFB8B8F-5FA9-4CC0-B505-E9CEB03BBC85}" type="presParOf" srcId="{40AE50DD-65CF-4F82-9177-25A395FCC96F}" destId="{A286C26D-A58E-4A1F-8480-9A07671FA1EE}" srcOrd="2" destOrd="0" presId="urn:microsoft.com/office/officeart/2005/8/layout/hList2"/>
    <dgm:cxn modelId="{E5F78DB5-9FC4-4BC4-A315-5A8933FF4F22}" type="presParOf" srcId="{A286C26D-A58E-4A1F-8480-9A07671FA1EE}" destId="{992811DA-A8CB-4A99-AE7B-7EFA4F262126}" srcOrd="0" destOrd="0" presId="urn:microsoft.com/office/officeart/2005/8/layout/hList2"/>
    <dgm:cxn modelId="{94EC3B39-6656-430E-AE44-2D5CF334B7AC}" type="presParOf" srcId="{A286C26D-A58E-4A1F-8480-9A07671FA1EE}" destId="{9DBA36F8-FA84-41DB-97B1-2E6435DDC6FE}" srcOrd="1" destOrd="0" presId="urn:microsoft.com/office/officeart/2005/8/layout/hList2"/>
    <dgm:cxn modelId="{FE79777B-D23E-431B-A0A4-4120A8CCB2FC}" type="presParOf" srcId="{A286C26D-A58E-4A1F-8480-9A07671FA1EE}" destId="{F7FC023E-3360-42C8-8CF7-2CC827DFAD53}" srcOrd="2" destOrd="0" presId="urn:microsoft.com/office/officeart/2005/8/layout/hList2"/>
    <dgm:cxn modelId="{FEDDF73C-6E09-4A0A-B840-8831264D8786}" type="presParOf" srcId="{40AE50DD-65CF-4F82-9177-25A395FCC96F}" destId="{A075A280-F60B-47D0-9EE0-52AE8943A229}" srcOrd="3" destOrd="0" presId="urn:microsoft.com/office/officeart/2005/8/layout/hList2"/>
    <dgm:cxn modelId="{375BFB34-B4F0-4657-B3D4-1711B2E300BF}" type="presParOf" srcId="{40AE50DD-65CF-4F82-9177-25A395FCC96F}" destId="{A2F163F2-13BA-4211-A0C8-B78E4537F375}" srcOrd="4" destOrd="0" presId="urn:microsoft.com/office/officeart/2005/8/layout/hList2"/>
    <dgm:cxn modelId="{42523E48-897C-4E94-BA02-9B9D535EB956}" type="presParOf" srcId="{A2F163F2-13BA-4211-A0C8-B78E4537F375}" destId="{A894003E-DDA0-44F2-A600-A170947CE6AB}" srcOrd="0" destOrd="0" presId="urn:microsoft.com/office/officeart/2005/8/layout/hList2"/>
    <dgm:cxn modelId="{0FFEFC60-25E2-4D9F-8700-82356CF463C4}" type="presParOf" srcId="{A2F163F2-13BA-4211-A0C8-B78E4537F375}" destId="{0A298CB5-7573-4CB9-B336-10A6486E07CF}" srcOrd="1" destOrd="0" presId="urn:microsoft.com/office/officeart/2005/8/layout/hList2"/>
    <dgm:cxn modelId="{1655A017-3EB0-4133-9598-E227ECEB9B62}" type="presParOf" srcId="{A2F163F2-13BA-4211-A0C8-B78E4537F375}" destId="{D95E3F36-E2AF-415E-A696-4297EE02BE2B}" srcOrd="2" destOrd="0" presId="urn:microsoft.com/office/officeart/2005/8/layout/hList2"/>
    <dgm:cxn modelId="{A3D71D4F-D78A-413F-A55C-845FBFD4912D}" type="presParOf" srcId="{40AE50DD-65CF-4F82-9177-25A395FCC96F}" destId="{BFF46927-B36C-4BAF-A400-D71E022C6440}" srcOrd="5" destOrd="0" presId="urn:microsoft.com/office/officeart/2005/8/layout/hList2"/>
    <dgm:cxn modelId="{0AE508AA-14E2-48CA-AC73-9B65BA940668}" type="presParOf" srcId="{40AE50DD-65CF-4F82-9177-25A395FCC96F}" destId="{529B2F7E-B2AA-42E6-A114-37DCA85C4ED7}" srcOrd="6" destOrd="0" presId="urn:microsoft.com/office/officeart/2005/8/layout/hList2"/>
    <dgm:cxn modelId="{8CDE7522-A0D7-4C15-ACDF-45625F835E7F}" type="presParOf" srcId="{529B2F7E-B2AA-42E6-A114-37DCA85C4ED7}" destId="{6B47B35B-04AF-4B39-AB7E-FA05C227CD0B}" srcOrd="0" destOrd="0" presId="urn:microsoft.com/office/officeart/2005/8/layout/hList2"/>
    <dgm:cxn modelId="{EE75D08E-DBEA-4732-A59B-CBDF82F0EBA7}" type="presParOf" srcId="{529B2F7E-B2AA-42E6-A114-37DCA85C4ED7}" destId="{1C26CABB-F3F8-4F4D-BDA0-469EFD656D99}" srcOrd="1" destOrd="0" presId="urn:microsoft.com/office/officeart/2005/8/layout/hList2"/>
    <dgm:cxn modelId="{231B8664-3DC0-44FA-B41D-7E3E1093E5C6}" type="presParOf" srcId="{529B2F7E-B2AA-42E6-A114-37DCA85C4ED7}" destId="{31B7AD0C-F286-4829-88A2-BFF56D7CC860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468142-FCC6-4EE9-833C-E6D543D6C087}">
      <dsp:nvSpPr>
        <dsp:cNvPr id="0" name=""/>
        <dsp:cNvSpPr/>
      </dsp:nvSpPr>
      <dsp:spPr>
        <a:xfrm rot="16200000">
          <a:off x="-1577533" y="2617043"/>
          <a:ext cx="3629344" cy="20956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43365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/>
            <a:t>Autonóm járművek</a:t>
          </a:r>
          <a:endParaRPr lang="hu-HU" sz="2000" kern="1200" dirty="0"/>
        </a:p>
      </dsp:txBody>
      <dsp:txXfrm>
        <a:off x="-1577533" y="2617043"/>
        <a:ext cx="3629344" cy="209561"/>
      </dsp:txXfrm>
    </dsp:sp>
    <dsp:sp modelId="{AA777B79-C19A-49E8-B710-2ECCE936D399}">
      <dsp:nvSpPr>
        <dsp:cNvPr id="0" name=""/>
        <dsp:cNvSpPr/>
      </dsp:nvSpPr>
      <dsp:spPr>
        <a:xfrm>
          <a:off x="375109" y="846407"/>
          <a:ext cx="1374482" cy="37508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243365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u-H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u-H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u-H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400" kern="1200" dirty="0" err="1" smtClean="0"/>
            <a:t>Zala-egerszeg</a:t>
          </a:r>
          <a:r>
            <a:rPr lang="hu-HU" sz="1400" kern="1200" dirty="0" smtClean="0"/>
            <a:t> tesztpálya</a:t>
          </a:r>
          <a:endParaRPr lang="hu-H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400" kern="1200" dirty="0" smtClean="0"/>
            <a:t>Közlekedés-biztonsági kutatások</a:t>
          </a:r>
          <a:endParaRPr lang="hu-H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400" kern="1200" dirty="0" smtClean="0"/>
            <a:t>Szabályozási kihívások</a:t>
          </a:r>
          <a:endParaRPr lang="hu-HU" sz="1400" kern="1200" dirty="0"/>
        </a:p>
      </dsp:txBody>
      <dsp:txXfrm>
        <a:off x="375109" y="846407"/>
        <a:ext cx="1374482" cy="3750833"/>
      </dsp:txXfrm>
    </dsp:sp>
    <dsp:sp modelId="{8122E8C6-8917-47D4-90B9-0F96B61E3CA9}">
      <dsp:nvSpPr>
        <dsp:cNvPr id="0" name=""/>
        <dsp:cNvSpPr/>
      </dsp:nvSpPr>
      <dsp:spPr>
        <a:xfrm>
          <a:off x="434447" y="328144"/>
          <a:ext cx="1019924" cy="109317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7FC023E-3360-42C8-8CF7-2CC827DFAD53}">
      <dsp:nvSpPr>
        <dsp:cNvPr id="0" name=""/>
        <dsp:cNvSpPr/>
      </dsp:nvSpPr>
      <dsp:spPr>
        <a:xfrm rot="16200000">
          <a:off x="804767" y="2855969"/>
          <a:ext cx="3341317" cy="22164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43365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/>
            <a:t>Infrastruktúra</a:t>
          </a:r>
          <a:endParaRPr lang="hu-HU" sz="2000" kern="1200" dirty="0"/>
        </a:p>
      </dsp:txBody>
      <dsp:txXfrm>
        <a:off x="804767" y="2855969"/>
        <a:ext cx="3341317" cy="221641"/>
      </dsp:txXfrm>
    </dsp:sp>
    <dsp:sp modelId="{9DBA36F8-FA84-41DB-97B1-2E6435DDC6FE}">
      <dsp:nvSpPr>
        <dsp:cNvPr id="0" name=""/>
        <dsp:cNvSpPr/>
      </dsp:nvSpPr>
      <dsp:spPr>
        <a:xfrm>
          <a:off x="2613400" y="846407"/>
          <a:ext cx="1374482" cy="3750833"/>
        </a:xfrm>
        <a:prstGeom prst="rect">
          <a:avLst/>
        </a:prstGeom>
        <a:solidFill>
          <a:schemeClr val="accent2">
            <a:hueOff val="-4800000"/>
            <a:satOff val="-16668"/>
            <a:lumOff val="2000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243365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u-H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u-H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u-H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400" kern="1200" dirty="0" smtClean="0"/>
            <a:t>BVS</a:t>
          </a:r>
          <a:endParaRPr lang="hu-H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400" kern="1200" dirty="0" err="1" smtClean="0"/>
            <a:t>Intermodális</a:t>
          </a:r>
          <a:r>
            <a:rPr lang="hu-HU" sz="1400" kern="1200" dirty="0" smtClean="0"/>
            <a:t> csomópontok</a:t>
          </a:r>
          <a:endParaRPr lang="hu-HU" sz="1400" kern="1200" dirty="0"/>
        </a:p>
      </dsp:txBody>
      <dsp:txXfrm>
        <a:off x="2613400" y="846407"/>
        <a:ext cx="1374482" cy="3750833"/>
      </dsp:txXfrm>
    </dsp:sp>
    <dsp:sp modelId="{992811DA-A8CB-4A99-AE7B-7EFA4F262126}">
      <dsp:nvSpPr>
        <dsp:cNvPr id="0" name=""/>
        <dsp:cNvSpPr/>
      </dsp:nvSpPr>
      <dsp:spPr>
        <a:xfrm>
          <a:off x="2463105" y="303370"/>
          <a:ext cx="1019924" cy="109317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95E3F36-E2AF-415E-A696-4297EE02BE2B}">
      <dsp:nvSpPr>
        <dsp:cNvPr id="0" name=""/>
        <dsp:cNvSpPr/>
      </dsp:nvSpPr>
      <dsp:spPr>
        <a:xfrm rot="16200000">
          <a:off x="2971045" y="2921942"/>
          <a:ext cx="3485349" cy="23372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43365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/>
            <a:t>Közszolgáltatás</a:t>
          </a:r>
          <a:endParaRPr lang="hu-HU" sz="2800" kern="1200" dirty="0"/>
        </a:p>
      </dsp:txBody>
      <dsp:txXfrm>
        <a:off x="2971045" y="2921942"/>
        <a:ext cx="3485349" cy="233728"/>
      </dsp:txXfrm>
    </dsp:sp>
    <dsp:sp modelId="{0A298CB5-7573-4CB9-B336-10A6486E07CF}">
      <dsp:nvSpPr>
        <dsp:cNvPr id="0" name=""/>
        <dsp:cNvSpPr/>
      </dsp:nvSpPr>
      <dsp:spPr>
        <a:xfrm>
          <a:off x="4851691" y="846407"/>
          <a:ext cx="1374482" cy="3750833"/>
        </a:xfrm>
        <a:prstGeom prst="rect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243365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u-H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u-H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u-H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400" kern="1200" dirty="0" smtClean="0"/>
            <a:t>Elektronikus jegyrendszer</a:t>
          </a:r>
          <a:endParaRPr lang="hu-H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400" kern="1200" dirty="0" smtClean="0"/>
            <a:t>Utazási lánc-alapú tervezés</a:t>
          </a:r>
          <a:endParaRPr lang="hu-H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400" kern="1200" dirty="0" smtClean="0"/>
            <a:t>Integrált tarifa-termékek</a:t>
          </a:r>
          <a:endParaRPr lang="hu-HU" sz="1400" kern="1200" dirty="0"/>
        </a:p>
      </dsp:txBody>
      <dsp:txXfrm>
        <a:off x="4851691" y="846407"/>
        <a:ext cx="1374482" cy="3750833"/>
      </dsp:txXfrm>
    </dsp:sp>
    <dsp:sp modelId="{A894003E-DDA0-44F2-A600-A170947CE6AB}">
      <dsp:nvSpPr>
        <dsp:cNvPr id="0" name=""/>
        <dsp:cNvSpPr/>
      </dsp:nvSpPr>
      <dsp:spPr>
        <a:xfrm>
          <a:off x="4701396" y="303370"/>
          <a:ext cx="1019924" cy="109317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1B7AD0C-F286-4829-88A2-BFF56D7CC860}">
      <dsp:nvSpPr>
        <dsp:cNvPr id="0" name=""/>
        <dsp:cNvSpPr/>
      </dsp:nvSpPr>
      <dsp:spPr>
        <a:xfrm rot="16200000">
          <a:off x="5792685" y="2603432"/>
          <a:ext cx="2318652" cy="23678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43365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/>
            <a:t>Képzés</a:t>
          </a:r>
          <a:endParaRPr lang="hu-HU" sz="2800" kern="1200" dirty="0"/>
        </a:p>
      </dsp:txBody>
      <dsp:txXfrm>
        <a:off x="5792685" y="2603432"/>
        <a:ext cx="2318652" cy="236782"/>
      </dsp:txXfrm>
    </dsp:sp>
    <dsp:sp modelId="{1C26CABB-F3F8-4F4D-BDA0-469EFD656D99}">
      <dsp:nvSpPr>
        <dsp:cNvPr id="0" name=""/>
        <dsp:cNvSpPr/>
      </dsp:nvSpPr>
      <dsp:spPr>
        <a:xfrm>
          <a:off x="7089982" y="846407"/>
          <a:ext cx="1374482" cy="3750833"/>
        </a:xfrm>
        <a:prstGeom prst="rect">
          <a:avLst/>
        </a:prstGeom>
        <a:solidFill>
          <a:srgbClr val="00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243365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u-H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u-H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u-H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400" kern="1200" dirty="0" err="1" smtClean="0"/>
            <a:t>E-learning</a:t>
          </a:r>
          <a:endParaRPr lang="hu-H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400" kern="1200" dirty="0" smtClean="0"/>
            <a:t>Modul-rendszerű képzés</a:t>
          </a:r>
          <a:endParaRPr lang="hu-H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400" kern="1200" dirty="0" err="1" smtClean="0"/>
            <a:t>SkillCard</a:t>
          </a:r>
          <a:endParaRPr lang="hu-HU" sz="1400" kern="1200" dirty="0"/>
        </a:p>
      </dsp:txBody>
      <dsp:txXfrm>
        <a:off x="7089982" y="846407"/>
        <a:ext cx="1374482" cy="3750833"/>
      </dsp:txXfrm>
    </dsp:sp>
    <dsp:sp modelId="{6B47B35B-04AF-4B39-AB7E-FA05C227CD0B}">
      <dsp:nvSpPr>
        <dsp:cNvPr id="0" name=""/>
        <dsp:cNvSpPr/>
      </dsp:nvSpPr>
      <dsp:spPr>
        <a:xfrm>
          <a:off x="6939688" y="303370"/>
          <a:ext cx="1019924" cy="1093170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983" cy="49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923" y="0"/>
            <a:ext cx="2971982" cy="49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6102"/>
            <a:ext cx="2971983" cy="49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923" y="9446102"/>
            <a:ext cx="2971982" cy="49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31F44F5-8FD6-4AEF-8C7E-7443F5C91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63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983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923" y="0"/>
            <a:ext cx="2971982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92E8A84-C9B7-4CED-BF28-E9BC2820EFFD}" type="datetimeFigureOut">
              <a:rPr lang="hu-HU"/>
              <a:pPr>
                <a:defRPr/>
              </a:pPr>
              <a:t>2019. 05. 07.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796925" y="746125"/>
            <a:ext cx="52641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6347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46102"/>
            <a:ext cx="2971983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923" y="9446102"/>
            <a:ext cx="2971982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084C1D5-A3E4-4057-9BA8-CAF44A86A70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46372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1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7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3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94" algn="l" defTabSz="9139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51" algn="l" defTabSz="9139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13" algn="l" defTabSz="9139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69" algn="l" defTabSz="9139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Ez is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2F5BFE-4407-4046-9FF2-315B08449310}" type="slidenum">
              <a:rPr lang="en-US" altLang="de-DE" smtClean="0"/>
              <a:pPr>
                <a:defRPr/>
              </a:pPr>
              <a:t>4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623617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tags" Target="../tags/tag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10" Type="http://schemas.openxmlformats.org/officeDocument/2006/relationships/oleObject" Target="../embeddings/oleObject2.bin"/><Relationship Id="rId4" Type="http://schemas.openxmlformats.org/officeDocument/2006/relationships/tags" Target="../tags/tag3.xml"/><Relationship Id="rId9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93741" y="2035175"/>
            <a:ext cx="7866062" cy="14049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87475" y="3713163"/>
            <a:ext cx="6478588" cy="1674812"/>
          </a:xfrm>
        </p:spPr>
        <p:txBody>
          <a:bodyPr/>
          <a:lstStyle>
            <a:lvl1pPr marL="0" indent="0" algn="ctr">
              <a:buNone/>
              <a:defRPr/>
            </a:lvl1pPr>
            <a:lvl2pPr marL="456987" indent="0" algn="ctr">
              <a:buNone/>
              <a:defRPr/>
            </a:lvl2pPr>
            <a:lvl3pPr marL="913971" indent="0" algn="ctr">
              <a:buNone/>
              <a:defRPr/>
            </a:lvl3pPr>
            <a:lvl4pPr marL="1370957" indent="0" algn="ctr">
              <a:buNone/>
              <a:defRPr/>
            </a:lvl4pPr>
            <a:lvl5pPr marL="1827942" indent="0" algn="ctr">
              <a:buNone/>
              <a:defRPr/>
            </a:lvl5pPr>
            <a:lvl6pPr marL="2284928" indent="0" algn="ctr">
              <a:buNone/>
              <a:defRPr/>
            </a:lvl6pPr>
            <a:lvl7pPr marL="2741912" indent="0" algn="ctr">
              <a:buNone/>
              <a:defRPr/>
            </a:lvl7pPr>
            <a:lvl8pPr marL="3198900" indent="0" algn="ctr">
              <a:buNone/>
              <a:defRPr/>
            </a:lvl8pPr>
            <a:lvl9pPr marL="3655883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F0C3D-A9F5-4483-8D2D-0D553D0FD1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24229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FDA77-AAE7-4FC6-9266-0581F2803A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11599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710364" y="261939"/>
            <a:ext cx="2081212" cy="559117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61963" y="261939"/>
            <a:ext cx="6096000" cy="55911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474AD-3A37-4A96-9B0D-2163644894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609845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484" y="1518"/>
          <a:ext cx="1482" cy="1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4" y="1518"/>
                        <a:ext cx="1482" cy="15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213543" y="1165013"/>
            <a:ext cx="882645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VCT_Marker_ID_11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86351" y="121355"/>
            <a:ext cx="118635" cy="12135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67258" tIns="67258" rIns="67258" bIns="67258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endParaRPr lang="en-US" altLang="en-US" smtClean="0"/>
          </a:p>
        </p:txBody>
      </p:sp>
      <p:sp>
        <p:nvSpPr>
          <p:cNvPr id="7" name="Rectangle 2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276781" y="6333596"/>
            <a:ext cx="1767663" cy="14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85725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572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5725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5725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5725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572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572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572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572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934" smtClean="0">
                <a:solidFill>
                  <a:schemeClr val="accent1"/>
                </a:solidFill>
              </a:rPr>
              <a:t>© Horváth &amp; Partners</a:t>
            </a:r>
          </a:p>
        </p:txBody>
      </p:sp>
      <p:graphicFrame>
        <p:nvGraphicFramePr>
          <p:cNvPr id="9" name="Objekt 6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484" y="1518"/>
          <a:ext cx="1482" cy="1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think-cell Slide" r:id="rId10" imgW="360" imgH="360" progId="TCLayout.ActiveDocument.1">
                  <p:embed/>
                </p:oleObj>
              </mc:Choice>
              <mc:Fallback>
                <p:oleObj name="think-cell Slide" r:id="rId10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4" y="1518"/>
                        <a:ext cx="1482" cy="15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74853" y="2945807"/>
            <a:ext cx="8363660" cy="1301736"/>
          </a:xfrm>
        </p:spPr>
        <p:txBody>
          <a:bodyPr lIns="180000" anchor="ctr">
            <a:noAutofit/>
          </a:bodyPr>
          <a:lstStyle>
            <a:lvl1pPr>
              <a:spcBef>
                <a:spcPts val="1614"/>
              </a:spcBef>
              <a:defRPr/>
            </a:lvl1pPr>
            <a:lvl2pPr indent="-178226">
              <a:spcBef>
                <a:spcPts val="1614"/>
              </a:spcBef>
              <a:defRPr b="1"/>
            </a:lvl2pPr>
            <a:lvl3pPr marL="176464" indent="-176464">
              <a:spcBef>
                <a:spcPts val="1614"/>
              </a:spcBef>
              <a:buSzPct val="70000"/>
              <a:buFont typeface="Wingdings" pitchFamily="2" charset="2"/>
              <a:buChar char=""/>
              <a:defRPr/>
            </a:lvl3pPr>
            <a:lvl4pPr marL="357375" indent="-177946">
              <a:spcBef>
                <a:spcPts val="1614"/>
              </a:spcBef>
              <a:buSzPct val="100000"/>
              <a:buFont typeface="Arial" panose="020B0604020202020204" pitchFamily="34" charset="0"/>
              <a:buChar char="–"/>
              <a:defRPr lang="de-DE" sz="168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507146" indent="-174980">
              <a:spcBef>
                <a:spcPts val="1614"/>
              </a:spcBef>
              <a:buFont typeface="Wingdings" panose="05000000000000000000" pitchFamily="2" charset="2"/>
              <a:buChar char="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Project cases &amp; impulses on new generation front-end | May 2016</a:t>
            </a:r>
            <a:endParaRPr lang="en-US" dirty="0"/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E0E701-6C8D-466A-8421-87FD4B4460CA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175516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58847-D8CF-4769-B8BB-E0ADB613A4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458724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0250" y="4211638"/>
            <a:ext cx="7866063" cy="13001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30250" y="2778133"/>
            <a:ext cx="7866063" cy="14335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7" indent="0">
              <a:buNone/>
              <a:defRPr sz="1800"/>
            </a:lvl2pPr>
            <a:lvl3pPr marL="913971" indent="0">
              <a:buNone/>
              <a:defRPr sz="1600"/>
            </a:lvl3pPr>
            <a:lvl4pPr marL="1370957" indent="0">
              <a:buNone/>
              <a:defRPr sz="1400"/>
            </a:lvl4pPr>
            <a:lvl5pPr marL="1827942" indent="0">
              <a:buNone/>
              <a:defRPr sz="1400"/>
            </a:lvl5pPr>
            <a:lvl6pPr marL="2284928" indent="0">
              <a:buNone/>
              <a:defRPr sz="1400"/>
            </a:lvl6pPr>
            <a:lvl7pPr marL="2741912" indent="0">
              <a:buNone/>
              <a:defRPr sz="1400"/>
            </a:lvl7pPr>
            <a:lvl8pPr marL="3198900" indent="0">
              <a:buNone/>
              <a:defRPr sz="1400"/>
            </a:lvl8pPr>
            <a:lvl9pPr marL="3655883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D8767-39D0-4995-9DD7-C397BB6CA2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604260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61964" y="1528763"/>
            <a:ext cx="4087812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02175" y="1528763"/>
            <a:ext cx="4089400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77365-1D87-42AA-A4FD-4111DE820E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555208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61963" y="1466850"/>
            <a:ext cx="4089400" cy="6111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1" indent="0">
              <a:buNone/>
              <a:defRPr sz="1800" b="1"/>
            </a:lvl3pPr>
            <a:lvl4pPr marL="1370957" indent="0">
              <a:buNone/>
              <a:defRPr sz="1600" b="1"/>
            </a:lvl4pPr>
            <a:lvl5pPr marL="1827942" indent="0">
              <a:buNone/>
              <a:defRPr sz="1600" b="1"/>
            </a:lvl5pPr>
            <a:lvl6pPr marL="2284928" indent="0">
              <a:buNone/>
              <a:defRPr sz="1600" b="1"/>
            </a:lvl6pPr>
            <a:lvl7pPr marL="2741912" indent="0">
              <a:buNone/>
              <a:defRPr sz="1600" b="1"/>
            </a:lvl7pPr>
            <a:lvl8pPr marL="3198900" indent="0">
              <a:buNone/>
              <a:defRPr sz="1600" b="1"/>
            </a:lvl8pPr>
            <a:lvl9pPr marL="3655883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1963" y="2078038"/>
            <a:ext cx="4089400" cy="3775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700590" y="1466850"/>
            <a:ext cx="4090987" cy="6111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71" indent="0">
              <a:buNone/>
              <a:defRPr sz="1800" b="1"/>
            </a:lvl3pPr>
            <a:lvl4pPr marL="1370957" indent="0">
              <a:buNone/>
              <a:defRPr sz="1600" b="1"/>
            </a:lvl4pPr>
            <a:lvl5pPr marL="1827942" indent="0">
              <a:buNone/>
              <a:defRPr sz="1600" b="1"/>
            </a:lvl5pPr>
            <a:lvl6pPr marL="2284928" indent="0">
              <a:buNone/>
              <a:defRPr sz="1600" b="1"/>
            </a:lvl6pPr>
            <a:lvl7pPr marL="2741912" indent="0">
              <a:buNone/>
              <a:defRPr sz="1600" b="1"/>
            </a:lvl7pPr>
            <a:lvl8pPr marL="3198900" indent="0">
              <a:buNone/>
              <a:defRPr sz="1600" b="1"/>
            </a:lvl8pPr>
            <a:lvl9pPr marL="3655883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700590" y="2078038"/>
            <a:ext cx="4090987" cy="3775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47C66-72C9-49EF-884B-92D2C30EF7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33939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692C9-2DE5-4D67-B7B7-7FBD796945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6846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7158C-CCCA-4851-BE46-5C07B29576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000950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1963" y="260350"/>
            <a:ext cx="3044825" cy="1111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17913" y="260352"/>
            <a:ext cx="5173662" cy="55927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1963" y="1371608"/>
            <a:ext cx="3044825" cy="4481513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200"/>
            </a:lvl2pPr>
            <a:lvl3pPr marL="913971" indent="0">
              <a:buNone/>
              <a:defRPr sz="1000"/>
            </a:lvl3pPr>
            <a:lvl4pPr marL="1370957" indent="0">
              <a:buNone/>
              <a:defRPr sz="900"/>
            </a:lvl4pPr>
            <a:lvl5pPr marL="1827942" indent="0">
              <a:buNone/>
              <a:defRPr sz="900"/>
            </a:lvl5pPr>
            <a:lvl6pPr marL="2284928" indent="0">
              <a:buNone/>
              <a:defRPr sz="900"/>
            </a:lvl6pPr>
            <a:lvl7pPr marL="2741912" indent="0">
              <a:buNone/>
              <a:defRPr sz="900"/>
            </a:lvl7pPr>
            <a:lvl8pPr marL="3198900" indent="0">
              <a:buNone/>
              <a:defRPr sz="900"/>
            </a:lvl8pPr>
            <a:lvl9pPr marL="3655883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A6F1B-94DC-462E-B5F6-1ADE12AE7D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57809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14521" y="4587877"/>
            <a:ext cx="5551487" cy="5413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814521" y="585790"/>
            <a:ext cx="5551487" cy="3932237"/>
          </a:xfrm>
        </p:spPr>
        <p:txBody>
          <a:bodyPr/>
          <a:lstStyle>
            <a:lvl1pPr marL="0" indent="0">
              <a:buNone/>
              <a:defRPr sz="3200"/>
            </a:lvl1pPr>
            <a:lvl2pPr marL="456987" indent="0">
              <a:buNone/>
              <a:defRPr sz="2800"/>
            </a:lvl2pPr>
            <a:lvl3pPr marL="913971" indent="0">
              <a:buNone/>
              <a:defRPr sz="2400"/>
            </a:lvl3pPr>
            <a:lvl4pPr marL="1370957" indent="0">
              <a:buNone/>
              <a:defRPr sz="2000"/>
            </a:lvl4pPr>
            <a:lvl5pPr marL="1827942" indent="0">
              <a:buNone/>
              <a:defRPr sz="2000"/>
            </a:lvl5pPr>
            <a:lvl6pPr marL="2284928" indent="0">
              <a:buNone/>
              <a:defRPr sz="2000"/>
            </a:lvl6pPr>
            <a:lvl7pPr marL="2741912" indent="0">
              <a:buNone/>
              <a:defRPr sz="2000"/>
            </a:lvl7pPr>
            <a:lvl8pPr marL="3198900" indent="0">
              <a:buNone/>
              <a:defRPr sz="2000"/>
            </a:lvl8pPr>
            <a:lvl9pPr marL="3655883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814521" y="5129215"/>
            <a:ext cx="5551487" cy="768350"/>
          </a:xfrm>
        </p:spPr>
        <p:txBody>
          <a:bodyPr/>
          <a:lstStyle>
            <a:lvl1pPr marL="0" indent="0">
              <a:buNone/>
              <a:defRPr sz="1400"/>
            </a:lvl1pPr>
            <a:lvl2pPr marL="456987" indent="0">
              <a:buNone/>
              <a:defRPr sz="1200"/>
            </a:lvl2pPr>
            <a:lvl3pPr marL="913971" indent="0">
              <a:buNone/>
              <a:defRPr sz="1000"/>
            </a:lvl3pPr>
            <a:lvl4pPr marL="1370957" indent="0">
              <a:buNone/>
              <a:defRPr sz="900"/>
            </a:lvl4pPr>
            <a:lvl5pPr marL="1827942" indent="0">
              <a:buNone/>
              <a:defRPr sz="900"/>
            </a:lvl5pPr>
            <a:lvl6pPr marL="2284928" indent="0">
              <a:buNone/>
              <a:defRPr sz="900"/>
            </a:lvl6pPr>
            <a:lvl7pPr marL="2741912" indent="0">
              <a:buNone/>
              <a:defRPr sz="900"/>
            </a:lvl7pPr>
            <a:lvl8pPr marL="3198900" indent="0">
              <a:buNone/>
              <a:defRPr sz="900"/>
            </a:lvl8pPr>
            <a:lvl9pPr marL="3655883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F325D-A994-4D27-8DDF-D9E6C86301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446454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61938"/>
            <a:ext cx="8329612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7" tIns="45699" rIns="91397" bIns="4569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528763"/>
            <a:ext cx="8329612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7" tIns="45699" rIns="91397" bIns="456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1971" y="5967413"/>
            <a:ext cx="2160587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7" tIns="45699" rIns="91397" bIns="4569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defTabSz="791453"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2300" y="5967413"/>
            <a:ext cx="2928938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7" tIns="45699" rIns="91397" bIns="4569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defTabSz="791453"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30996" y="5967413"/>
            <a:ext cx="2160587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7" tIns="45699" rIns="91397" bIns="4569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791453">
              <a:defRPr/>
            </a:pPr>
            <a:fld id="{FC1419FF-88CE-495B-8DF8-1736E242FC61}" type="slidenum">
              <a:rPr lang="en-US" smtClean="0">
                <a:solidFill>
                  <a:srgbClr val="000000"/>
                </a:solidFill>
                <a:latin typeface="Arial"/>
              </a:rPr>
              <a:pPr defTabSz="791453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790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98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97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95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9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40" indent="-34274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600" indent="-28561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464" indent="-2284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448" indent="-2284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435" indent="-2284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418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408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392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376" indent="-2284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3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913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1" algn="l" defTabSz="913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7" algn="l" defTabSz="913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42" algn="l" defTabSz="913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28" algn="l" defTabSz="913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12" algn="l" defTabSz="913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00" algn="l" defTabSz="913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83" algn="l" defTabSz="913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tags" Target="../tags/tag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8297" y="2035175"/>
            <a:ext cx="8568952" cy="1404938"/>
          </a:xfrm>
        </p:spPr>
        <p:txBody>
          <a:bodyPr/>
          <a:lstStyle/>
          <a:p>
            <a:r>
              <a:rPr lang="hu-HU" sz="3600" b="1" dirty="0">
                <a:solidFill>
                  <a:srgbClr val="006600"/>
                </a:solidFill>
              </a:rPr>
              <a:t>Innováció, fenntarthatóság, </a:t>
            </a:r>
            <a:r>
              <a:rPr lang="hu-HU" sz="3600" b="1" dirty="0" smtClean="0">
                <a:solidFill>
                  <a:srgbClr val="006600"/>
                </a:solidFill>
              </a:rPr>
              <a:t>biztonság</a:t>
            </a:r>
            <a:r>
              <a:rPr lang="hu-HU" b="1" dirty="0" smtClean="0">
                <a:solidFill>
                  <a:srgbClr val="006600"/>
                </a:solidFill>
              </a:rPr>
              <a:t/>
            </a:r>
            <a:br>
              <a:rPr lang="hu-HU" b="1" dirty="0" smtClean="0">
                <a:solidFill>
                  <a:srgbClr val="006600"/>
                </a:solidFill>
              </a:rPr>
            </a:br>
            <a:r>
              <a:rPr lang="hu-HU" b="1" dirty="0" smtClean="0">
                <a:solidFill>
                  <a:srgbClr val="006600"/>
                </a:solidFill>
              </a:rPr>
              <a:t/>
            </a:r>
            <a:br>
              <a:rPr lang="hu-HU" b="1" dirty="0" smtClean="0">
                <a:solidFill>
                  <a:srgbClr val="006600"/>
                </a:solidFill>
              </a:rPr>
            </a:br>
            <a:r>
              <a:rPr lang="hu-HU" sz="2400" b="1" dirty="0">
                <a:solidFill>
                  <a:srgbClr val="006600"/>
                </a:solidFill>
              </a:rPr>
              <a:t>A</a:t>
            </a:r>
            <a:r>
              <a:rPr lang="hu-HU" sz="2400" b="1" dirty="0" smtClean="0">
                <a:solidFill>
                  <a:srgbClr val="006600"/>
                </a:solidFill>
              </a:rPr>
              <a:t> </a:t>
            </a:r>
            <a:r>
              <a:rPr lang="hu-HU" sz="2400" b="1" dirty="0">
                <a:solidFill>
                  <a:srgbClr val="006600"/>
                </a:solidFill>
              </a:rPr>
              <a:t>Közlekedéstudományi Intézet aktuális feladatai</a:t>
            </a:r>
          </a:p>
        </p:txBody>
      </p:sp>
      <p:sp>
        <p:nvSpPr>
          <p:cNvPr id="4" name="Alcím 3"/>
          <p:cNvSpPr>
            <a:spLocks noGrp="1"/>
          </p:cNvSpPr>
          <p:nvPr>
            <p:ph type="subTitle" idx="1"/>
          </p:nvPr>
        </p:nvSpPr>
        <p:spPr>
          <a:xfrm>
            <a:off x="1387478" y="4878388"/>
            <a:ext cx="6478588" cy="1674812"/>
          </a:xfrm>
        </p:spPr>
        <p:txBody>
          <a:bodyPr/>
          <a:lstStyle/>
          <a:p>
            <a:r>
              <a:rPr lang="hu-HU" sz="1800" dirty="0" smtClean="0"/>
              <a:t>Dr. Erb Szilvia</a:t>
            </a:r>
          </a:p>
          <a:p>
            <a:r>
              <a:rPr lang="hu-HU" sz="1800" dirty="0" smtClean="0"/>
              <a:t> 2019. május 8.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1874500608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sz="2400" b="1" dirty="0" smtClean="0">
                <a:solidFill>
                  <a:srgbClr val="006600"/>
                </a:solidFill>
              </a:rPr>
              <a:t>Fejlesztési irányok a képzésben és vizsgáztatásban</a:t>
            </a:r>
            <a:endParaRPr lang="hu-HU" sz="2400" b="1" dirty="0">
              <a:solidFill>
                <a:srgbClr val="006600"/>
              </a:solidFill>
            </a:endParaRPr>
          </a:p>
        </p:txBody>
      </p:sp>
      <p:sp>
        <p:nvSpPr>
          <p:cNvPr id="5" name="Szaggatott nyíl jobbra 4"/>
          <p:cNvSpPr/>
          <p:nvPr/>
        </p:nvSpPr>
        <p:spPr bwMode="auto">
          <a:xfrm rot="20333244">
            <a:off x="1019175" y="2394422"/>
            <a:ext cx="4021138" cy="863600"/>
          </a:xfrm>
          <a:prstGeom prst="stripedRightArrow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6" name="Szaggatott nyíl jobbra 5"/>
          <p:cNvSpPr/>
          <p:nvPr/>
        </p:nvSpPr>
        <p:spPr bwMode="auto">
          <a:xfrm rot="1041083">
            <a:off x="885825" y="4118447"/>
            <a:ext cx="4129088" cy="863600"/>
          </a:xfrm>
          <a:prstGeom prst="stripedRightArrow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7" name="Ellipszis 6"/>
          <p:cNvSpPr/>
          <p:nvPr/>
        </p:nvSpPr>
        <p:spPr bwMode="auto">
          <a:xfrm>
            <a:off x="449263" y="3186584"/>
            <a:ext cx="1258887" cy="125888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8" name="Szövegdoboz 19"/>
          <p:cNvSpPr txBox="1">
            <a:spLocks noChangeArrowheads="1"/>
          </p:cNvSpPr>
          <p:nvPr/>
        </p:nvSpPr>
        <p:spPr bwMode="auto">
          <a:xfrm rot="20351732">
            <a:off x="1468438" y="2775422"/>
            <a:ext cx="2232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Képzés</a:t>
            </a:r>
          </a:p>
        </p:txBody>
      </p:sp>
      <p:sp>
        <p:nvSpPr>
          <p:cNvPr id="9" name="Szövegdoboz 20"/>
          <p:cNvSpPr txBox="1">
            <a:spLocks noChangeArrowheads="1"/>
          </p:cNvSpPr>
          <p:nvPr/>
        </p:nvSpPr>
        <p:spPr bwMode="auto">
          <a:xfrm rot="1094278">
            <a:off x="1616075" y="4332759"/>
            <a:ext cx="22336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Vizsgáztatás</a:t>
            </a:r>
          </a:p>
        </p:txBody>
      </p:sp>
      <p:sp>
        <p:nvSpPr>
          <p:cNvPr id="10" name="Egy oldalon két sarkán kerekített téglalap 9"/>
          <p:cNvSpPr/>
          <p:nvPr/>
        </p:nvSpPr>
        <p:spPr bwMode="auto">
          <a:xfrm>
            <a:off x="4932363" y="1332384"/>
            <a:ext cx="3816350" cy="387350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hu-HU" dirty="0">
                <a:latin typeface="Arial" charset="0"/>
              </a:rPr>
              <a:t>KÉPZÉSI </a:t>
            </a:r>
            <a:r>
              <a:rPr lang="hu-HU" dirty="0" smtClean="0">
                <a:latin typeface="Arial" charset="0"/>
              </a:rPr>
              <a:t>KÖZPONT (KTI)</a:t>
            </a:r>
            <a:endParaRPr lang="hu-HU" dirty="0">
              <a:latin typeface="Arial" charset="0"/>
            </a:endParaRPr>
          </a:p>
        </p:txBody>
      </p:sp>
      <p:sp>
        <p:nvSpPr>
          <p:cNvPr id="11" name="Téglalap 10"/>
          <p:cNvSpPr/>
          <p:nvPr/>
        </p:nvSpPr>
        <p:spPr bwMode="auto">
          <a:xfrm>
            <a:off x="4932363" y="1719734"/>
            <a:ext cx="1908175" cy="195421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solidFill>
                  <a:srgbClr val="002060"/>
                </a:solidFill>
                <a:latin typeface="Arial" charset="0"/>
              </a:rPr>
              <a:t>Közút</a:t>
            </a:r>
          </a:p>
          <a:p>
            <a:pPr>
              <a:defRPr/>
            </a:pPr>
            <a:r>
              <a:rPr lang="hu-HU" dirty="0">
                <a:solidFill>
                  <a:srgbClr val="002060"/>
                </a:solidFill>
                <a:latin typeface="Arial" charset="0"/>
              </a:rPr>
              <a:t>Vízi közlekedés</a:t>
            </a:r>
          </a:p>
          <a:p>
            <a:pPr>
              <a:defRPr/>
            </a:pPr>
            <a:r>
              <a:rPr lang="hu-HU" dirty="0">
                <a:solidFill>
                  <a:srgbClr val="002060"/>
                </a:solidFill>
                <a:latin typeface="Arial" charset="0"/>
              </a:rPr>
              <a:t>Légiközlekedés</a:t>
            </a:r>
          </a:p>
          <a:p>
            <a:pPr>
              <a:defRPr/>
            </a:pPr>
            <a:r>
              <a:rPr lang="hu-HU" dirty="0">
                <a:solidFill>
                  <a:srgbClr val="002060"/>
                </a:solidFill>
                <a:latin typeface="Arial" charset="0"/>
              </a:rPr>
              <a:t>Vasút</a:t>
            </a:r>
          </a:p>
        </p:txBody>
      </p:sp>
      <p:sp>
        <p:nvSpPr>
          <p:cNvPr id="12" name="Egy oldalon két sarkán kerekített téglalap 11"/>
          <p:cNvSpPr/>
          <p:nvPr/>
        </p:nvSpPr>
        <p:spPr bwMode="auto">
          <a:xfrm>
            <a:off x="4932363" y="3827934"/>
            <a:ext cx="3816350" cy="387350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hu-HU" dirty="0" smtClean="0">
                <a:latin typeface="Arial" charset="0"/>
              </a:rPr>
              <a:t>VIZSGAKÖZPONT (KAV)</a:t>
            </a:r>
            <a:endParaRPr lang="hu-HU" dirty="0">
              <a:latin typeface="Arial" charset="0"/>
            </a:endParaRPr>
          </a:p>
        </p:txBody>
      </p:sp>
      <p:sp>
        <p:nvSpPr>
          <p:cNvPr id="13" name="Téglalap 12"/>
          <p:cNvSpPr/>
          <p:nvPr/>
        </p:nvSpPr>
        <p:spPr bwMode="auto">
          <a:xfrm>
            <a:off x="4932363" y="4215284"/>
            <a:ext cx="1908175" cy="195421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solidFill>
                  <a:srgbClr val="002060"/>
                </a:solidFill>
                <a:latin typeface="Arial" charset="0"/>
              </a:rPr>
              <a:t>Közút</a:t>
            </a:r>
          </a:p>
          <a:p>
            <a:pPr>
              <a:defRPr/>
            </a:pPr>
            <a:r>
              <a:rPr lang="hu-HU" dirty="0">
                <a:solidFill>
                  <a:srgbClr val="002060"/>
                </a:solidFill>
                <a:latin typeface="Arial" charset="0"/>
              </a:rPr>
              <a:t>Vízi közlekedés</a:t>
            </a:r>
          </a:p>
          <a:p>
            <a:pPr>
              <a:defRPr/>
            </a:pPr>
            <a:r>
              <a:rPr lang="hu-HU" dirty="0">
                <a:solidFill>
                  <a:srgbClr val="002060"/>
                </a:solidFill>
                <a:latin typeface="Arial" charset="0"/>
              </a:rPr>
              <a:t>Légiközlekedés</a:t>
            </a:r>
          </a:p>
          <a:p>
            <a:pPr>
              <a:defRPr/>
            </a:pPr>
            <a:r>
              <a:rPr lang="hu-HU" dirty="0">
                <a:solidFill>
                  <a:srgbClr val="002060"/>
                </a:solidFill>
                <a:latin typeface="Arial" charset="0"/>
              </a:rPr>
              <a:t>Vasút</a:t>
            </a:r>
          </a:p>
        </p:txBody>
      </p:sp>
      <p:cxnSp>
        <p:nvCxnSpPr>
          <p:cNvPr id="14" name="Egyenes összekötő 13"/>
          <p:cNvCxnSpPr/>
          <p:nvPr/>
        </p:nvCxnSpPr>
        <p:spPr bwMode="auto">
          <a:xfrm>
            <a:off x="1706563" y="3764434"/>
            <a:ext cx="702151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" name="Téglalap 14"/>
          <p:cNvSpPr/>
          <p:nvPr/>
        </p:nvSpPr>
        <p:spPr bwMode="auto">
          <a:xfrm>
            <a:off x="6659563" y="1719734"/>
            <a:ext cx="2089150" cy="195421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hu-HU" sz="1100" dirty="0">
                <a:solidFill>
                  <a:srgbClr val="002060"/>
                </a:solidFill>
                <a:latin typeface="Arial" charset="0"/>
              </a:rPr>
              <a:t>Hatósági tevékenységeket támogató képzések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hu-HU" sz="1100" dirty="0" err="1">
                <a:solidFill>
                  <a:srgbClr val="002060"/>
                </a:solidFill>
                <a:latin typeface="Arial" charset="0"/>
              </a:rPr>
              <a:t>Munkaerőpiaci</a:t>
            </a:r>
            <a:r>
              <a:rPr lang="hu-HU" sz="1100" dirty="0">
                <a:solidFill>
                  <a:srgbClr val="002060"/>
                </a:solidFill>
                <a:latin typeface="Arial" charset="0"/>
              </a:rPr>
              <a:t> képzések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hu-HU" sz="1100" dirty="0">
                <a:solidFill>
                  <a:srgbClr val="002060"/>
                </a:solidFill>
                <a:latin typeface="Arial" charset="0"/>
              </a:rPr>
              <a:t>Gyakorlati képzési programok (KKV)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hu-HU" sz="1100" dirty="0">
                <a:solidFill>
                  <a:srgbClr val="002060"/>
                </a:solidFill>
                <a:latin typeface="Arial" charset="0"/>
              </a:rPr>
              <a:t>Szakképzés</a:t>
            </a:r>
          </a:p>
        </p:txBody>
      </p:sp>
      <p:sp>
        <p:nvSpPr>
          <p:cNvPr id="16" name="Téglalap 15"/>
          <p:cNvSpPr/>
          <p:nvPr/>
        </p:nvSpPr>
        <p:spPr bwMode="auto">
          <a:xfrm>
            <a:off x="6659563" y="4215284"/>
            <a:ext cx="2089150" cy="195421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hu-HU" sz="1100" dirty="0">
                <a:solidFill>
                  <a:srgbClr val="002060"/>
                </a:solidFill>
                <a:latin typeface="Arial" charset="0"/>
              </a:rPr>
              <a:t>Közúti járművezetők kategóriás vizsgáztatása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hu-HU" sz="1100" dirty="0">
                <a:solidFill>
                  <a:srgbClr val="002060"/>
                </a:solidFill>
                <a:latin typeface="Arial" charset="0"/>
              </a:rPr>
              <a:t>Közúti közlekedési szakemberek szaktanfolyami vizsgáztatása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hu-HU" sz="1100" dirty="0">
                <a:solidFill>
                  <a:srgbClr val="002060"/>
                </a:solidFill>
                <a:latin typeface="Arial" charset="0"/>
              </a:rPr>
              <a:t>Pályaalkalmassági vizsgálatok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hu-HU" sz="1100" dirty="0">
                <a:solidFill>
                  <a:srgbClr val="002060"/>
                </a:solidFill>
                <a:latin typeface="Arial" charset="0"/>
              </a:rPr>
              <a:t>További közlekedési </a:t>
            </a:r>
            <a:r>
              <a:rPr lang="hu-HU" sz="1100" dirty="0" err="1">
                <a:solidFill>
                  <a:srgbClr val="002060"/>
                </a:solidFill>
                <a:latin typeface="Arial" charset="0"/>
              </a:rPr>
              <a:t>alágazatok</a:t>
            </a:r>
            <a:r>
              <a:rPr lang="hu-HU" sz="11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hu-HU" sz="1100" dirty="0" smtClean="0">
                <a:solidFill>
                  <a:srgbClr val="002060"/>
                </a:solidFill>
                <a:latin typeface="Arial" charset="0"/>
              </a:rPr>
              <a:t>vizsgáztatási, vizsgaszervezési </a:t>
            </a:r>
            <a:r>
              <a:rPr lang="hu-HU" sz="1100" dirty="0">
                <a:solidFill>
                  <a:srgbClr val="002060"/>
                </a:solidFill>
                <a:latin typeface="Arial" charset="0"/>
              </a:rPr>
              <a:t>feladatai</a:t>
            </a:r>
          </a:p>
        </p:txBody>
      </p:sp>
    </p:spTree>
    <p:extLst>
      <p:ext uri="{BB962C8B-B14F-4D97-AF65-F5344CB8AC3E}">
        <p14:creationId xmlns:p14="http://schemas.microsoft.com/office/powerpoint/2010/main" val="54196106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sz="2400" b="1" dirty="0" smtClean="0">
                <a:solidFill>
                  <a:srgbClr val="006600"/>
                </a:solidFill>
              </a:rPr>
              <a:t>Közlekedési képzési és vizsgacentrum (GINOP-6.1.9)</a:t>
            </a:r>
            <a:endParaRPr lang="hu-HU" sz="2400" b="1" dirty="0">
              <a:solidFill>
                <a:srgbClr val="0066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4281" y="1116360"/>
            <a:ext cx="8784976" cy="5040560"/>
          </a:xfrm>
          <a:solidFill>
            <a:schemeClr val="bg1"/>
          </a:solidFill>
        </p:spPr>
        <p:txBody>
          <a:bodyPr/>
          <a:lstStyle/>
          <a:p>
            <a:pPr marL="288000" lvl="0" indent="-285750" eaLnBrk="1" hangingPunct="1">
              <a:spcBef>
                <a:spcPts val="0"/>
              </a:spcBef>
              <a:buSzPct val="80000"/>
              <a:buFont typeface="Wingdings" panose="05000000000000000000" pitchFamily="2" charset="2"/>
              <a:buChar char="q"/>
            </a:pPr>
            <a:r>
              <a:rPr lang="hu-HU" sz="1800" b="1" kern="1200" dirty="0">
                <a:solidFill>
                  <a:srgbClr val="006600"/>
                </a:solidFill>
              </a:rPr>
              <a:t>Cél: 4000 fő képzése </a:t>
            </a:r>
            <a:r>
              <a:rPr lang="hu-HU" sz="1800" kern="1200" dirty="0"/>
              <a:t>a képzési centrumban</a:t>
            </a:r>
          </a:p>
          <a:p>
            <a:pPr marL="288000" lvl="0" indent="-285750" eaLnBrk="1" hangingPunct="1">
              <a:spcBef>
                <a:spcPts val="0"/>
              </a:spcBef>
              <a:buSzPct val="80000"/>
              <a:buFont typeface="Wingdings" panose="05000000000000000000" pitchFamily="2" charset="2"/>
              <a:buChar char="q"/>
            </a:pPr>
            <a:r>
              <a:rPr lang="hu-HU" sz="1800" b="1" kern="1200" dirty="0" smtClean="0">
                <a:solidFill>
                  <a:srgbClr val="006600"/>
                </a:solidFill>
              </a:rPr>
              <a:t>KKV </a:t>
            </a:r>
            <a:r>
              <a:rPr lang="hu-HU" sz="1800" b="1" kern="1200" dirty="0">
                <a:solidFill>
                  <a:srgbClr val="006600"/>
                </a:solidFill>
              </a:rPr>
              <a:t>képzési igény megállapítására alkalmas online rendszer kialakítása </a:t>
            </a:r>
            <a:r>
              <a:rPr lang="hu-HU" sz="1800" kern="1200" dirty="0"/>
              <a:t>(képzési igény elemzés). Ennek keretében elvégezhető a vállalati kompetenciahiány, készséghiány felmérése.</a:t>
            </a:r>
          </a:p>
          <a:p>
            <a:pPr marL="288000" lvl="0" indent="-285750" eaLnBrk="1" hangingPunct="1">
              <a:spcBef>
                <a:spcPts val="0"/>
              </a:spcBef>
              <a:buSzPct val="80000"/>
              <a:buFont typeface="Wingdings" panose="05000000000000000000" pitchFamily="2" charset="2"/>
              <a:buChar char="q"/>
            </a:pPr>
            <a:r>
              <a:rPr lang="hu-HU" sz="1800" kern="1200" dirty="0" smtClean="0"/>
              <a:t>A </a:t>
            </a:r>
            <a:r>
              <a:rPr lang="hu-HU" sz="1800" kern="1200" dirty="0"/>
              <a:t>mért készséghiány és a tényleges képzési </a:t>
            </a:r>
            <a:r>
              <a:rPr lang="hu-HU" sz="1800" kern="1200" dirty="0" smtClean="0"/>
              <a:t>igény elemzése</a:t>
            </a:r>
          </a:p>
          <a:p>
            <a:pPr marL="288000" lvl="0" indent="-285750" eaLnBrk="1" hangingPunct="1">
              <a:spcBef>
                <a:spcPts val="0"/>
              </a:spcBef>
              <a:buSzPct val="80000"/>
              <a:buFont typeface="Wingdings" panose="05000000000000000000" pitchFamily="2" charset="2"/>
              <a:buChar char="q"/>
            </a:pPr>
            <a:r>
              <a:rPr lang="hu-HU" sz="1800" b="1" kern="1200" dirty="0" smtClean="0">
                <a:solidFill>
                  <a:srgbClr val="006600"/>
                </a:solidFill>
              </a:rPr>
              <a:t>Rövid </a:t>
            </a:r>
            <a:r>
              <a:rPr lang="hu-HU" sz="1800" b="1" kern="1200" dirty="0">
                <a:solidFill>
                  <a:srgbClr val="006600"/>
                </a:solidFill>
              </a:rPr>
              <a:t>idejű képzések kifejlesztése, </a:t>
            </a:r>
            <a:r>
              <a:rPr lang="hu-HU" sz="1800" kern="1200" dirty="0"/>
              <a:t>melyek eredményeképpen az </a:t>
            </a:r>
            <a:r>
              <a:rPr lang="hu-HU" sz="1800" b="1" kern="1200" dirty="0">
                <a:solidFill>
                  <a:srgbClr val="006600"/>
                </a:solidFill>
              </a:rPr>
              <a:t>elméleti ismereteket </a:t>
            </a:r>
            <a:r>
              <a:rPr lang="hu-HU" sz="1800" b="1" kern="1200" dirty="0" err="1">
                <a:solidFill>
                  <a:srgbClr val="006600"/>
                </a:solidFill>
              </a:rPr>
              <a:t>e-learning</a:t>
            </a:r>
            <a:r>
              <a:rPr lang="hu-HU" sz="1800" b="1" kern="1200" dirty="0">
                <a:solidFill>
                  <a:srgbClr val="006600"/>
                </a:solidFill>
              </a:rPr>
              <a:t> képzési formában, a gyakorlati képzéseket </a:t>
            </a:r>
            <a:r>
              <a:rPr lang="hu-HU" sz="1800" kern="1200" dirty="0"/>
              <a:t>az erre alkalmas készségfejlesztő eszközök igénybevételével</a:t>
            </a:r>
            <a:r>
              <a:rPr lang="hu-HU" sz="1800" b="1" kern="1200" dirty="0">
                <a:solidFill>
                  <a:srgbClr val="006600"/>
                </a:solidFill>
              </a:rPr>
              <a:t> a képzési centrumban, </a:t>
            </a:r>
            <a:r>
              <a:rPr lang="hu-HU" sz="1800" kern="1200" dirty="0"/>
              <a:t>illetve</a:t>
            </a:r>
            <a:r>
              <a:rPr lang="hu-HU" sz="1800" b="1" kern="1200" dirty="0">
                <a:solidFill>
                  <a:srgbClr val="006600"/>
                </a:solidFill>
              </a:rPr>
              <a:t> „házhoz szállítva”, mobil tantermekben </a:t>
            </a:r>
            <a:r>
              <a:rPr lang="hu-HU" sz="1800" kern="1200" dirty="0"/>
              <a:t>vehetik igénybe a vállalkozások.</a:t>
            </a:r>
          </a:p>
          <a:p>
            <a:pPr marL="288000" lvl="0" indent="-285750" eaLnBrk="1" hangingPunct="1">
              <a:spcBef>
                <a:spcPts val="0"/>
              </a:spcBef>
              <a:buSzPct val="80000"/>
              <a:buFont typeface="Wingdings" panose="05000000000000000000" pitchFamily="2" charset="2"/>
              <a:buChar char="q"/>
            </a:pPr>
            <a:r>
              <a:rPr lang="hu-HU" sz="1800" b="1" kern="1200" dirty="0" smtClean="0">
                <a:solidFill>
                  <a:srgbClr val="006600"/>
                </a:solidFill>
              </a:rPr>
              <a:t>SKILL </a:t>
            </a:r>
            <a:r>
              <a:rPr lang="hu-HU" sz="1800" b="1" kern="1200" dirty="0">
                <a:solidFill>
                  <a:srgbClr val="006600"/>
                </a:solidFill>
              </a:rPr>
              <a:t>CARD rendszer </a:t>
            </a:r>
            <a:r>
              <a:rPr lang="hu-HU" sz="1800" kern="1200" dirty="0"/>
              <a:t>kialakítása a közlekedési ágazatban: a képzési centrumhoz csatlakozó vállalkozások, személyek esetében – mérés alapján – többszintű SKILL CARD kiadása, mely online lekérdezhető az azonosító szám megadásával vagy kártyaolvasóval. A SKILL CARD szintekhez </a:t>
            </a:r>
            <a:r>
              <a:rPr lang="hu-HU" sz="1800" b="1" kern="1200" dirty="0">
                <a:solidFill>
                  <a:srgbClr val="006600"/>
                </a:solidFill>
              </a:rPr>
              <a:t>közlekedési kompetenciaprofilok </a:t>
            </a:r>
            <a:r>
              <a:rPr lang="hu-HU" sz="1800" kern="1200" dirty="0"/>
              <a:t>alkalmazása.</a:t>
            </a:r>
          </a:p>
          <a:p>
            <a:pPr marL="288000" lvl="0" indent="-285750" eaLnBrk="1" hangingPunct="1">
              <a:spcBef>
                <a:spcPts val="0"/>
              </a:spcBef>
              <a:buSzPct val="80000"/>
              <a:buFont typeface="Wingdings" panose="05000000000000000000" pitchFamily="2" charset="2"/>
              <a:buChar char="q"/>
            </a:pPr>
            <a:r>
              <a:rPr lang="hu-HU" sz="1800" kern="1200" dirty="0" smtClean="0"/>
              <a:t>Kommunikációs </a:t>
            </a:r>
            <a:r>
              <a:rPr lang="hu-HU" sz="1800" kern="1200" dirty="0"/>
              <a:t>kampányok</a:t>
            </a:r>
          </a:p>
          <a:p>
            <a:pPr marL="288000" lvl="0" indent="-285750" eaLnBrk="1" hangingPunct="1">
              <a:spcBef>
                <a:spcPts val="0"/>
              </a:spcBef>
              <a:buSzPct val="80000"/>
              <a:buFont typeface="Wingdings" panose="05000000000000000000" pitchFamily="2" charset="2"/>
              <a:buChar char="q"/>
            </a:pPr>
            <a:r>
              <a:rPr lang="hu-HU" sz="1800" b="1" kern="1200" dirty="0" smtClean="0">
                <a:solidFill>
                  <a:srgbClr val="006600"/>
                </a:solidFill>
              </a:rPr>
              <a:t>A </a:t>
            </a:r>
            <a:r>
              <a:rPr lang="hu-HU" sz="1800" b="1" kern="1200" dirty="0">
                <a:solidFill>
                  <a:srgbClr val="006600"/>
                </a:solidFill>
              </a:rPr>
              <a:t>KKV-k pályázat keretében vehetik igénybe a kifejlesztett képzéseket a KTI támogatása mellett</a:t>
            </a:r>
          </a:p>
        </p:txBody>
      </p:sp>
    </p:spTree>
    <p:extLst>
      <p:ext uri="{BB962C8B-B14F-4D97-AF65-F5344CB8AC3E}">
        <p14:creationId xmlns:p14="http://schemas.microsoft.com/office/powerpoint/2010/main" val="255802221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78297" y="828328"/>
            <a:ext cx="8368932" cy="449245"/>
          </a:xfrm>
          <a:prstGeom prst="rect">
            <a:avLst/>
          </a:prstGeom>
          <a:noFill/>
        </p:spPr>
        <p:txBody>
          <a:bodyPr wrap="square" lIns="79141" tIns="39570" rIns="79141" bIns="39570" rtlCol="0">
            <a:spAutoFit/>
          </a:bodyPr>
          <a:lstStyle/>
          <a:p>
            <a:pPr defTabSz="890335" fontAlgn="auto">
              <a:spcBef>
                <a:spcPts val="0"/>
              </a:spcBef>
              <a:spcAft>
                <a:spcPts val="0"/>
              </a:spcAft>
            </a:pPr>
            <a:r>
              <a:rPr lang="hu-HU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Személyszállítási közszolgáltatás</a:t>
            </a:r>
            <a:endParaRPr lang="hu-HU" sz="24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78297" y="1692424"/>
            <a:ext cx="8368932" cy="4786329"/>
          </a:xfrm>
          <a:prstGeom prst="rect">
            <a:avLst/>
          </a:prstGeom>
          <a:noFill/>
        </p:spPr>
        <p:txBody>
          <a:bodyPr wrap="square" lIns="79141" tIns="39570" rIns="79141" bIns="39570" rtlCol="0">
            <a:spAutoFit/>
          </a:bodyPr>
          <a:lstStyle/>
          <a:p>
            <a:pPr marL="296777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sz="2000" dirty="0" smtClean="0"/>
              <a:t>Autóbuszos terület</a:t>
            </a:r>
          </a:p>
          <a:p>
            <a:pPr marL="296777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sz="2000" dirty="0" smtClean="0"/>
              <a:t>Vasúti terület</a:t>
            </a:r>
          </a:p>
          <a:p>
            <a:pPr marL="296777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sz="2000" b="1" dirty="0" smtClean="0">
                <a:solidFill>
                  <a:srgbClr val="006600"/>
                </a:solidFill>
              </a:rPr>
              <a:t>ÚJ: ágazatok közötti integrált hálózattervezési feladatok </a:t>
            </a:r>
          </a:p>
          <a:p>
            <a:pPr marL="753738" lvl="1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sz="2000" dirty="0" smtClean="0"/>
              <a:t>Például </a:t>
            </a:r>
            <a:r>
              <a:rPr lang="hu-HU" sz="2000" dirty="0" smtClean="0"/>
              <a:t>esztergomi vasútvonal térsége 2018-ban, Velencei-tó </a:t>
            </a:r>
            <a:r>
              <a:rPr lang="hu-HU" sz="2000" dirty="0" smtClean="0"/>
              <a:t>2019 </a:t>
            </a:r>
            <a:r>
              <a:rPr lang="hu-HU" sz="2000" dirty="0" smtClean="0"/>
              <a:t>nyarától</a:t>
            </a:r>
          </a:p>
          <a:p>
            <a:pPr marL="296777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sz="2000" b="1" dirty="0" smtClean="0">
                <a:solidFill>
                  <a:srgbClr val="008000"/>
                </a:solidFill>
              </a:rPr>
              <a:t>SLA terület</a:t>
            </a:r>
          </a:p>
          <a:p>
            <a:pPr marL="753738" lvl="1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sz="2000" dirty="0" smtClean="0"/>
              <a:t>Közszolgáltatás minőségellenőrzése</a:t>
            </a:r>
          </a:p>
          <a:p>
            <a:pPr marL="753738" lvl="1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sz="2000" dirty="0" smtClean="0"/>
              <a:t>Pontosság, tisztaság, utastájékoztatás</a:t>
            </a:r>
          </a:p>
          <a:p>
            <a:pPr marL="753738" lvl="1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sz="2000" dirty="0" smtClean="0"/>
              <a:t>Elvárás-szintek kialakítása, mérése, értékelése</a:t>
            </a:r>
          </a:p>
          <a:p>
            <a:pPr marL="296777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sz="2000" b="1" dirty="0" smtClean="0">
                <a:solidFill>
                  <a:srgbClr val="006600"/>
                </a:solidFill>
              </a:rPr>
              <a:t>Társadalmi és </a:t>
            </a:r>
            <a:r>
              <a:rPr lang="hu-HU" sz="2000" b="1" dirty="0" err="1" smtClean="0">
                <a:solidFill>
                  <a:srgbClr val="006600"/>
                </a:solidFill>
              </a:rPr>
              <a:t>utaskapcsolatok</a:t>
            </a:r>
            <a:r>
              <a:rPr lang="hu-HU" sz="2000" b="1" dirty="0" smtClean="0">
                <a:solidFill>
                  <a:srgbClr val="006600"/>
                </a:solidFill>
              </a:rPr>
              <a:t> terület</a:t>
            </a:r>
          </a:p>
          <a:p>
            <a:pPr marL="753738" lvl="1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sz="2000" dirty="0" smtClean="0"/>
              <a:t>Járási, </a:t>
            </a:r>
            <a:r>
              <a:rPr lang="hu-HU" sz="2000" dirty="0" smtClean="0"/>
              <a:t>önkormányzati </a:t>
            </a:r>
            <a:r>
              <a:rPr lang="hu-HU" sz="2000" dirty="0" smtClean="0"/>
              <a:t>egyeztetések</a:t>
            </a:r>
          </a:p>
          <a:p>
            <a:pPr marL="753738" lvl="1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sz="2000" dirty="0" smtClean="0"/>
              <a:t>Foglalkoztatói adatbázis, diákforgalmi adatbázis</a:t>
            </a:r>
          </a:p>
          <a:p>
            <a:pPr marL="753738" lvl="1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sz="2000" dirty="0" smtClean="0"/>
              <a:t>Közösségi autóbuszok („falubuszok”) bevonási lehetőségei</a:t>
            </a:r>
          </a:p>
        </p:txBody>
      </p:sp>
    </p:spTree>
    <p:extLst>
      <p:ext uri="{BB962C8B-B14F-4D97-AF65-F5344CB8AC3E}">
        <p14:creationId xmlns:p14="http://schemas.microsoft.com/office/powerpoint/2010/main" val="425675692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78297" y="828328"/>
            <a:ext cx="6418646" cy="449245"/>
          </a:xfrm>
          <a:prstGeom prst="rect">
            <a:avLst/>
          </a:prstGeom>
          <a:noFill/>
        </p:spPr>
        <p:txBody>
          <a:bodyPr wrap="square" lIns="79141" tIns="39570" rIns="79141" bIns="39570" rtlCol="0">
            <a:spAutoFit/>
          </a:bodyPr>
          <a:lstStyle/>
          <a:p>
            <a:pPr defTabSz="890335" fontAlgn="auto">
              <a:spcBef>
                <a:spcPts val="0"/>
              </a:spcBef>
              <a:spcAft>
                <a:spcPts val="0"/>
              </a:spcAft>
            </a:pPr>
            <a:r>
              <a:rPr lang="hu-HU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Időszerű témák a közszolgáltatásban</a:t>
            </a:r>
            <a:endParaRPr lang="hu-HU" sz="24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78297" y="1692424"/>
            <a:ext cx="8368932" cy="4663219"/>
          </a:xfrm>
          <a:prstGeom prst="rect">
            <a:avLst/>
          </a:prstGeom>
          <a:noFill/>
        </p:spPr>
        <p:txBody>
          <a:bodyPr wrap="square" lIns="79141" tIns="39570" rIns="79141" bIns="39570" rtlCol="0">
            <a:spAutoFit/>
          </a:bodyPr>
          <a:lstStyle/>
          <a:p>
            <a:pPr marL="296777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b="1" dirty="0" smtClean="0">
                <a:solidFill>
                  <a:srgbClr val="006600"/>
                </a:solidFill>
              </a:rPr>
              <a:t>Autóbuszos közszolgáltatás újrapályáztatása </a:t>
            </a:r>
            <a:r>
              <a:rPr lang="hu-HU" dirty="0" smtClean="0"/>
              <a:t>(</a:t>
            </a:r>
            <a:r>
              <a:rPr lang="hu-HU" dirty="0" smtClean="0"/>
              <a:t>2019-2020.)</a:t>
            </a:r>
            <a:endParaRPr lang="hu-HU" dirty="0" smtClean="0"/>
          </a:p>
          <a:p>
            <a:pPr marL="296777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b="1" dirty="0" smtClean="0">
                <a:solidFill>
                  <a:srgbClr val="006600"/>
                </a:solidFill>
              </a:rPr>
              <a:t>Vasút gerinchálózati szerepének </a:t>
            </a:r>
            <a:r>
              <a:rPr lang="hu-HU" dirty="0" smtClean="0"/>
              <a:t>erősítése, </a:t>
            </a:r>
            <a:r>
              <a:rPr lang="hu-HU" b="1" dirty="0" smtClean="0">
                <a:solidFill>
                  <a:srgbClr val="006600"/>
                </a:solidFill>
              </a:rPr>
              <a:t>autóbuszos hálózat ráhordóvá </a:t>
            </a:r>
            <a:r>
              <a:rPr lang="hu-HU" dirty="0" smtClean="0"/>
              <a:t>alakítása (</a:t>
            </a:r>
            <a:r>
              <a:rPr lang="hu-HU" dirty="0" smtClean="0"/>
              <a:t>2019-2020.)</a:t>
            </a:r>
            <a:endParaRPr lang="hu-HU" dirty="0" smtClean="0"/>
          </a:p>
          <a:p>
            <a:pPr marL="296777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b="1" dirty="0">
                <a:solidFill>
                  <a:srgbClr val="006600"/>
                </a:solidFill>
              </a:rPr>
              <a:t>Vasúti közszolgáltatás </a:t>
            </a:r>
            <a:r>
              <a:rPr lang="hu-HU" dirty="0"/>
              <a:t>jövőképe (</a:t>
            </a:r>
            <a:r>
              <a:rPr lang="hu-HU" dirty="0" smtClean="0"/>
              <a:t>2023. </a:t>
            </a:r>
            <a:r>
              <a:rPr lang="hu-HU" dirty="0"/>
              <a:t>után)</a:t>
            </a:r>
          </a:p>
          <a:p>
            <a:pPr marL="296777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endParaRPr lang="hu-HU" dirty="0" smtClean="0"/>
          </a:p>
          <a:p>
            <a:pPr marL="296777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dirty="0" smtClean="0"/>
              <a:t>Helyi-helyközi közösségi közlekedés harmonizált együttműködése</a:t>
            </a:r>
          </a:p>
          <a:p>
            <a:pPr marL="296777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endParaRPr lang="hu-HU" dirty="0" smtClean="0"/>
          </a:p>
          <a:p>
            <a:pPr marL="296777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b="1" dirty="0" smtClean="0">
                <a:solidFill>
                  <a:srgbClr val="006600"/>
                </a:solidFill>
              </a:rPr>
              <a:t>HKIR </a:t>
            </a:r>
          </a:p>
          <a:p>
            <a:pPr marL="753738" lvl="1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dirty="0" smtClean="0"/>
              <a:t>25 év fejlődési lépcsőfokainak letudása egy lépéssel</a:t>
            </a:r>
          </a:p>
          <a:p>
            <a:pPr marL="753738" lvl="1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dirty="0" smtClean="0"/>
              <a:t>Merőben új </a:t>
            </a:r>
            <a:r>
              <a:rPr lang="hu-HU" dirty="0" err="1" smtClean="0"/>
              <a:t>utasélmény</a:t>
            </a:r>
            <a:r>
              <a:rPr lang="hu-HU" dirty="0" smtClean="0"/>
              <a:t>, komplex értékesítési és </a:t>
            </a:r>
            <a:r>
              <a:rPr lang="hu-HU" dirty="0" err="1" smtClean="0"/>
              <a:t>utastájékoztatási</a:t>
            </a:r>
            <a:r>
              <a:rPr lang="hu-HU" dirty="0" smtClean="0"/>
              <a:t> megoldások</a:t>
            </a:r>
          </a:p>
          <a:p>
            <a:pPr marL="753738" lvl="1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dirty="0" smtClean="0"/>
              <a:t>Big Data lehetőségei a megrendelőnek és a szolgáltatónak</a:t>
            </a:r>
          </a:p>
          <a:p>
            <a:pPr marL="296777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endParaRPr lang="hu-HU" b="1" dirty="0" smtClean="0">
              <a:solidFill>
                <a:srgbClr val="006600"/>
              </a:solidFill>
            </a:endParaRPr>
          </a:p>
          <a:p>
            <a:pPr marL="296777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b="1" dirty="0" smtClean="0">
                <a:solidFill>
                  <a:srgbClr val="006600"/>
                </a:solidFill>
              </a:rPr>
              <a:t>Költségmegosztók</a:t>
            </a:r>
            <a:r>
              <a:rPr lang="hu-HU" dirty="0" smtClean="0"/>
              <a:t> és a közfinanszírozott közlekedés viszonyának tisztázása</a:t>
            </a:r>
          </a:p>
        </p:txBody>
      </p:sp>
    </p:spTree>
    <p:extLst>
      <p:ext uri="{BB962C8B-B14F-4D97-AF65-F5344CB8AC3E}">
        <p14:creationId xmlns:p14="http://schemas.microsoft.com/office/powerpoint/2010/main" val="157366601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234281" y="540296"/>
            <a:ext cx="8685212" cy="5429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698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397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095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794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hu-HU" altLang="hu-HU" sz="1800" b="1" kern="0" dirty="0" smtClean="0">
                <a:solidFill>
                  <a:srgbClr val="006600"/>
                </a:solidFill>
                <a:latin typeface="+mn-lt"/>
              </a:rPr>
              <a:t>Pályáztatás: előzetes tájékoztatáshoz képest javasolt 7 nagy és 7 kishálózat </a:t>
            </a:r>
          </a:p>
        </p:txBody>
      </p:sp>
      <p:pic>
        <p:nvPicPr>
          <p:cNvPr id="3" name="Tartalom hely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00" y="1083221"/>
            <a:ext cx="8570973" cy="539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1499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1963" y="684312"/>
            <a:ext cx="8329612" cy="360040"/>
          </a:xfrm>
        </p:spPr>
        <p:txBody>
          <a:bodyPr/>
          <a:lstStyle/>
          <a:p>
            <a:pPr algn="l"/>
            <a:r>
              <a:rPr lang="hu-HU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Innováció</a:t>
            </a:r>
            <a:endParaRPr lang="hu-HU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3267761"/>
              </p:ext>
            </p:extLst>
          </p:nvPr>
        </p:nvGraphicFramePr>
        <p:xfrm>
          <a:off x="461963" y="1044352"/>
          <a:ext cx="8329612" cy="4808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537711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-341783" y="3348608"/>
            <a:ext cx="9253537" cy="510800"/>
          </a:xfrm>
          <a:prstGeom prst="rect">
            <a:avLst/>
          </a:prstGeom>
          <a:noFill/>
        </p:spPr>
        <p:txBody>
          <a:bodyPr wrap="square" lIns="79141" tIns="39570" rIns="79141" bIns="39570" rtlCol="0">
            <a:spAutoFit/>
          </a:bodyPr>
          <a:lstStyle/>
          <a:p>
            <a:pPr algn="ctr" defTabSz="890335"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Köszönöm szépen megtisztelő figyelmüket!</a:t>
            </a:r>
            <a:endParaRPr lang="hu-HU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89698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b="1" dirty="0">
                <a:solidFill>
                  <a:srgbClr val="006600"/>
                </a:solidFill>
              </a:rPr>
              <a:t>A Közlekedéstudományi Intézet aktuális feladatai</a:t>
            </a:r>
            <a:endParaRPr lang="hu-HU" sz="2400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spcAft>
                <a:spcPts val="520"/>
              </a:spcAft>
              <a:buClr>
                <a:srgbClr val="00B050"/>
              </a:buClr>
              <a:buSzPct val="80000"/>
              <a:buFont typeface="Wingdings" panose="05000000000000000000" pitchFamily="2" charset="2"/>
              <a:buChar char="q"/>
            </a:pPr>
            <a:r>
              <a:rPr lang="hu-HU" sz="2000" b="1" dirty="0"/>
              <a:t>KTI – </a:t>
            </a:r>
            <a:r>
              <a:rPr lang="hu-HU" sz="2000" b="1" dirty="0">
                <a:solidFill>
                  <a:srgbClr val="006600"/>
                </a:solidFill>
              </a:rPr>
              <a:t>hagyományokból építünk</a:t>
            </a:r>
          </a:p>
          <a:p>
            <a:pPr marL="285750" indent="-285750">
              <a:spcBef>
                <a:spcPts val="0"/>
              </a:spcBef>
              <a:spcAft>
                <a:spcPts val="520"/>
              </a:spcAft>
              <a:buClr>
                <a:srgbClr val="00B050"/>
              </a:buClr>
              <a:buSzPct val="80000"/>
              <a:buFont typeface="Wingdings" panose="05000000000000000000" pitchFamily="2" charset="2"/>
              <a:buChar char="q"/>
            </a:pPr>
            <a:r>
              <a:rPr lang="hu-HU" sz="2000" b="1" dirty="0">
                <a:solidFill>
                  <a:srgbClr val="006600"/>
                </a:solidFill>
              </a:rPr>
              <a:t>ITS</a:t>
            </a:r>
            <a:r>
              <a:rPr lang="hu-HU" sz="2000" b="1" dirty="0"/>
              <a:t> rendszerek</a:t>
            </a:r>
          </a:p>
          <a:p>
            <a:pPr marL="285750" indent="-285750">
              <a:spcBef>
                <a:spcPts val="0"/>
              </a:spcBef>
              <a:spcAft>
                <a:spcPts val="520"/>
              </a:spcAft>
              <a:buClr>
                <a:srgbClr val="00B050"/>
              </a:buClr>
              <a:buSzPct val="80000"/>
              <a:buFont typeface="Wingdings" panose="05000000000000000000" pitchFamily="2" charset="2"/>
              <a:buChar char="q"/>
            </a:pPr>
            <a:r>
              <a:rPr lang="hu-HU" sz="2000" b="1" dirty="0"/>
              <a:t>Határon átnyúló kezdeményezések: </a:t>
            </a:r>
            <a:r>
              <a:rPr lang="hu-HU" sz="2000" b="1" dirty="0" smtClean="0">
                <a:solidFill>
                  <a:srgbClr val="006600"/>
                </a:solidFill>
              </a:rPr>
              <a:t>Connect2CE</a:t>
            </a:r>
            <a:endParaRPr lang="hu-HU" sz="2000" b="1" dirty="0">
              <a:solidFill>
                <a:srgbClr val="006600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520"/>
              </a:spcAft>
              <a:buClr>
                <a:srgbClr val="00B050"/>
              </a:buClr>
              <a:buSzPct val="80000"/>
              <a:buFont typeface="Wingdings" panose="05000000000000000000" pitchFamily="2" charset="2"/>
              <a:buChar char="q"/>
            </a:pPr>
            <a:r>
              <a:rPr lang="hu-HU" sz="2000" b="1" dirty="0"/>
              <a:t>Innováció a </a:t>
            </a:r>
            <a:r>
              <a:rPr lang="hu-HU" sz="2000" b="1" dirty="0">
                <a:solidFill>
                  <a:srgbClr val="006600"/>
                </a:solidFill>
              </a:rPr>
              <a:t>képzésben</a:t>
            </a:r>
          </a:p>
          <a:p>
            <a:pPr marL="285750" indent="-285750">
              <a:spcBef>
                <a:spcPts val="0"/>
              </a:spcBef>
              <a:spcAft>
                <a:spcPts val="520"/>
              </a:spcAft>
              <a:buClr>
                <a:srgbClr val="00B050"/>
              </a:buClr>
              <a:buSzPct val="80000"/>
              <a:buFont typeface="Wingdings" panose="05000000000000000000" pitchFamily="2" charset="2"/>
              <a:buChar char="q"/>
            </a:pPr>
            <a:r>
              <a:rPr lang="hu-HU" sz="2000" b="1" dirty="0">
                <a:solidFill>
                  <a:srgbClr val="006600"/>
                </a:solidFill>
              </a:rPr>
              <a:t>Közszolgáltatások</a:t>
            </a:r>
            <a:r>
              <a:rPr lang="hu-HU" sz="2000" b="1" dirty="0"/>
              <a:t> fejlesztése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715" y="3506609"/>
            <a:ext cx="4380830" cy="292347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37" y="3492624"/>
            <a:ext cx="4244895" cy="295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36652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857" y="1620060"/>
            <a:ext cx="4053681" cy="3600756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522313" y="900336"/>
            <a:ext cx="5020133" cy="449245"/>
          </a:xfrm>
          <a:prstGeom prst="rect">
            <a:avLst/>
          </a:prstGeom>
          <a:noFill/>
        </p:spPr>
        <p:txBody>
          <a:bodyPr wrap="none" lIns="79141" tIns="39570" rIns="79141" bIns="39570" rtlCol="0">
            <a:spAutoFit/>
          </a:bodyPr>
          <a:lstStyle/>
          <a:p>
            <a:pPr defTabSz="890335" fontAlgn="auto">
              <a:spcBef>
                <a:spcPts val="0"/>
              </a:spcBef>
              <a:spcAft>
                <a:spcPts val="0"/>
              </a:spcAft>
            </a:pPr>
            <a:r>
              <a:rPr lang="hu-HU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KTI</a:t>
            </a:r>
            <a:r>
              <a:rPr lang="hu-HU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– Közlekedéstudományi Intézet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666329" y="1628988"/>
            <a:ext cx="4248472" cy="3788620"/>
          </a:xfrm>
          <a:prstGeom prst="rect">
            <a:avLst/>
          </a:prstGeom>
          <a:noFill/>
        </p:spPr>
        <p:txBody>
          <a:bodyPr wrap="square" lIns="79141" tIns="39570" rIns="79141" bIns="39570" rtlCol="0">
            <a:spAutoFit/>
          </a:bodyPr>
          <a:lstStyle/>
          <a:p>
            <a:pPr marL="296777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dirty="0" smtClean="0"/>
              <a:t>alapítva: </a:t>
            </a:r>
            <a:r>
              <a:rPr lang="hu-HU" b="1" dirty="0" smtClean="0">
                <a:solidFill>
                  <a:srgbClr val="006600"/>
                </a:solidFill>
              </a:rPr>
              <a:t>1938</a:t>
            </a:r>
          </a:p>
          <a:p>
            <a:pPr marL="296777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dirty="0" smtClean="0"/>
              <a:t>állami </a:t>
            </a:r>
            <a:r>
              <a:rPr lang="hu-HU" dirty="0"/>
              <a:t>tulajdonban </a:t>
            </a:r>
            <a:r>
              <a:rPr lang="hu-HU" dirty="0" smtClean="0"/>
              <a:t>áll</a:t>
            </a:r>
          </a:p>
          <a:p>
            <a:pPr marL="296777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dirty="0" smtClean="0"/>
              <a:t>az </a:t>
            </a:r>
            <a:r>
              <a:rPr lang="hu-HU" b="1" dirty="0">
                <a:solidFill>
                  <a:srgbClr val="006600"/>
                </a:solidFill>
              </a:rPr>
              <a:t>Innovációs és Technológiai Minisztérium </a:t>
            </a:r>
            <a:r>
              <a:rPr lang="hu-HU" dirty="0"/>
              <a:t>egyik</a:t>
            </a:r>
            <a:r>
              <a:rPr lang="hu-HU" dirty="0">
                <a:solidFill>
                  <a:srgbClr val="00B050"/>
                </a:solidFill>
              </a:rPr>
              <a:t> </a:t>
            </a:r>
            <a:r>
              <a:rPr lang="hu-HU" b="1" dirty="0" smtClean="0">
                <a:solidFill>
                  <a:srgbClr val="006600"/>
                </a:solidFill>
              </a:rPr>
              <a:t>kutatóbázisa</a:t>
            </a:r>
          </a:p>
          <a:p>
            <a:pPr marL="296777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dirty="0" smtClean="0"/>
              <a:t>az </a:t>
            </a:r>
            <a:r>
              <a:rPr lang="hu-HU" dirty="0"/>
              <a:t>állami szakirányítás mellett </a:t>
            </a:r>
            <a:r>
              <a:rPr lang="hu-HU" b="1" dirty="0">
                <a:solidFill>
                  <a:srgbClr val="006600"/>
                </a:solidFill>
              </a:rPr>
              <a:t>partnerei a köz- és magán szektorból</a:t>
            </a:r>
            <a:r>
              <a:rPr lang="hu-HU" b="1" dirty="0">
                <a:solidFill>
                  <a:srgbClr val="00B050"/>
                </a:solidFill>
              </a:rPr>
              <a:t> </a:t>
            </a:r>
            <a:r>
              <a:rPr lang="hu-HU" dirty="0"/>
              <a:t>kerülnek </a:t>
            </a:r>
            <a:r>
              <a:rPr lang="hu-HU" dirty="0" smtClean="0"/>
              <a:t>ki</a:t>
            </a:r>
          </a:p>
          <a:p>
            <a:pPr marL="296777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dirty="0" smtClean="0"/>
              <a:t>kiemelkedő </a:t>
            </a:r>
            <a:r>
              <a:rPr lang="hu-HU" dirty="0"/>
              <a:t>helyet foglal el mind Magyarország, mind pedig Európa közlekedés-kutató intézetei </a:t>
            </a:r>
            <a:r>
              <a:rPr lang="hu-HU" dirty="0" smtClean="0"/>
              <a:t>között</a:t>
            </a:r>
          </a:p>
          <a:p>
            <a:pPr marL="296777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dirty="0" smtClean="0"/>
              <a:t>magasan </a:t>
            </a:r>
            <a:r>
              <a:rPr lang="hu-HU" dirty="0"/>
              <a:t>képzett </a:t>
            </a:r>
            <a:r>
              <a:rPr lang="hu-HU" dirty="0" smtClean="0"/>
              <a:t>szakemberek</a:t>
            </a:r>
          </a:p>
          <a:p>
            <a:pPr marL="296777" indent="-296777" defTabSz="890335" fontAlgn="auto">
              <a:spcBef>
                <a:spcPts val="0"/>
              </a:spcBef>
              <a:spcAft>
                <a:spcPts val="520"/>
              </a:spcAft>
              <a:buFont typeface="Wingdings" panose="05000000000000000000" pitchFamily="2" charset="2"/>
              <a:buChar char="q"/>
            </a:pPr>
            <a:r>
              <a:rPr lang="hu-HU" dirty="0" smtClean="0"/>
              <a:t>kiterjedt partnerkapcsolatok</a:t>
            </a:r>
            <a:endParaRPr lang="hu-H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54009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um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84" y="74937"/>
          <a:ext cx="1482" cy="1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think-cell Slide" r:id="rId5" imgW="493" imgH="493" progId="TCLayout.ActiveDocument.1">
                  <p:embed/>
                </p:oleObj>
              </mc:Choice>
              <mc:Fallback>
                <p:oleObj name="think-cell Slide" r:id="rId5" imgW="493" imgH="49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84" y="74937"/>
                        <a:ext cx="1482" cy="14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594" t="6367" r="10396" b="5972"/>
          <a:stretch/>
        </p:blipFill>
        <p:spPr>
          <a:xfrm>
            <a:off x="-29913" y="73453"/>
            <a:ext cx="9282593" cy="6457457"/>
          </a:xfrm>
          <a:prstGeom prst="rect">
            <a:avLst/>
          </a:prstGeom>
        </p:spPr>
      </p:pic>
      <p:sp>
        <p:nvSpPr>
          <p:cNvPr id="24" name="AutoShape 5"/>
          <p:cNvSpPr>
            <a:spLocks noChangeArrowheads="1"/>
          </p:cNvSpPr>
          <p:nvPr/>
        </p:nvSpPr>
        <p:spPr bwMode="auto">
          <a:xfrm flipV="1">
            <a:off x="2810609" y="4506914"/>
            <a:ext cx="3986020" cy="1677723"/>
          </a:xfrm>
          <a:custGeom>
            <a:avLst/>
            <a:gdLst>
              <a:gd name="T0" fmla="*/ 2800350 w 21600"/>
              <a:gd name="T1" fmla="*/ 635000 h 21600"/>
              <a:gd name="T2" fmla="*/ 1600200 w 21600"/>
              <a:gd name="T3" fmla="*/ 1270000 h 21600"/>
              <a:gd name="T4" fmla="*/ 400050 w 21600"/>
              <a:gd name="T5" fmla="*/ 635000 h 21600"/>
              <a:gd name="T6" fmla="*/ 16002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rgbClr val="B4B4B4"/>
            </a:solidFill>
            <a:miter lim="800000"/>
            <a:headEnd/>
            <a:tailEnd/>
          </a:ln>
          <a:effectLst/>
        </p:spPr>
        <p:txBody>
          <a:bodyPr wrap="none" lIns="67258" tIns="67258" rIns="67258" bIns="67258" anchor="ctr"/>
          <a:lstStyle>
            <a:defPPr>
              <a:defRPr lang="de-DE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ts val="747"/>
              </a:spcBef>
            </a:pPr>
            <a:endParaRPr lang="en-US">
              <a:latin typeface="+mn-lt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5"/>
          </p:nvPr>
        </p:nvSpPr>
        <p:spPr>
          <a:xfrm>
            <a:off x="209095" y="6236268"/>
            <a:ext cx="146810" cy="143845"/>
          </a:xfrm>
        </p:spPr>
        <p:txBody>
          <a:bodyPr/>
          <a:lstStyle/>
          <a:p>
            <a:pPr>
              <a:defRPr/>
            </a:pPr>
            <a:fld id="{26E0E701-6C8D-466A-8421-87FD4B4460CA}" type="slidenum">
              <a:rPr lang="en-US" altLang="de-DE" smtClean="0"/>
              <a:pPr>
                <a:defRPr/>
              </a:pPr>
              <a:t>4</a:t>
            </a:fld>
            <a:endParaRPr lang="en-US" altLang="de-DE" dirty="0"/>
          </a:p>
        </p:txBody>
      </p:sp>
      <p:sp>
        <p:nvSpPr>
          <p:cNvPr id="25" name="Freeform 6"/>
          <p:cNvSpPr>
            <a:spLocks/>
          </p:cNvSpPr>
          <p:nvPr/>
        </p:nvSpPr>
        <p:spPr bwMode="auto">
          <a:xfrm>
            <a:off x="1271329" y="2606037"/>
            <a:ext cx="2434294" cy="3578600"/>
          </a:xfrm>
          <a:custGeom>
            <a:avLst/>
            <a:gdLst>
              <a:gd name="T0" fmla="*/ 1330 w 1330"/>
              <a:gd name="T1" fmla="*/ 1095 h 1901"/>
              <a:gd name="T2" fmla="*/ 829 w 1330"/>
              <a:gd name="T3" fmla="*/ 1901 h 1901"/>
              <a:gd name="T4" fmla="*/ 0 w 1330"/>
              <a:gd name="T5" fmla="*/ 0 h 1901"/>
              <a:gd name="T6" fmla="*/ 1047 w 1330"/>
              <a:gd name="T7" fmla="*/ 304 h 1901"/>
              <a:gd name="T8" fmla="*/ 1330 w 1330"/>
              <a:gd name="T9" fmla="*/ 1095 h 19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30"/>
              <a:gd name="T16" fmla="*/ 0 h 1901"/>
              <a:gd name="T17" fmla="*/ 1330 w 1330"/>
              <a:gd name="T18" fmla="*/ 1901 h 190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30" h="1901">
                <a:moveTo>
                  <a:pt x="1330" y="1095"/>
                </a:moveTo>
                <a:lnTo>
                  <a:pt x="829" y="1901"/>
                </a:lnTo>
                <a:lnTo>
                  <a:pt x="0" y="0"/>
                </a:lnTo>
                <a:lnTo>
                  <a:pt x="1047" y="304"/>
                </a:lnTo>
                <a:lnTo>
                  <a:pt x="1330" y="1095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rgbClr val="B4B4B4"/>
            </a:solidFill>
            <a:round/>
            <a:headEnd/>
            <a:tailEnd/>
          </a:ln>
          <a:effectLst/>
        </p:spPr>
        <p:txBody>
          <a:bodyPr wrap="none" lIns="67258" tIns="67258" rIns="67258" bIns="67258" anchor="ctr"/>
          <a:lstStyle>
            <a:defPPr>
              <a:defRPr lang="de-DE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ts val="747"/>
              </a:spcBef>
            </a:pPr>
            <a:endParaRPr lang="en-US">
              <a:latin typeface="+mn-lt"/>
            </a:endParaRPr>
          </a:p>
        </p:txBody>
      </p:sp>
      <p:sp>
        <p:nvSpPr>
          <p:cNvPr id="26" name="Freeform 7"/>
          <p:cNvSpPr>
            <a:spLocks/>
          </p:cNvSpPr>
          <p:nvPr/>
        </p:nvSpPr>
        <p:spPr bwMode="auto">
          <a:xfrm>
            <a:off x="1271329" y="720033"/>
            <a:ext cx="3520482" cy="2475890"/>
          </a:xfrm>
          <a:custGeom>
            <a:avLst/>
            <a:gdLst>
              <a:gd name="T0" fmla="*/ 1064 w 1844"/>
              <a:gd name="T1" fmla="*/ 1273 h 1273"/>
              <a:gd name="T2" fmla="*/ 0 w 1844"/>
              <a:gd name="T3" fmla="*/ 968 h 1273"/>
              <a:gd name="T4" fmla="*/ 1844 w 1844"/>
              <a:gd name="T5" fmla="*/ 0 h 1273"/>
              <a:gd name="T6" fmla="*/ 1844 w 1844"/>
              <a:gd name="T7" fmla="*/ 910 h 1273"/>
              <a:gd name="T8" fmla="*/ 1064 w 1844"/>
              <a:gd name="T9" fmla="*/ 1273 h 12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4"/>
              <a:gd name="T16" fmla="*/ 0 h 1273"/>
              <a:gd name="T17" fmla="*/ 1844 w 1844"/>
              <a:gd name="T18" fmla="*/ 1273 h 12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4" h="1273">
                <a:moveTo>
                  <a:pt x="1064" y="1273"/>
                </a:moveTo>
                <a:lnTo>
                  <a:pt x="0" y="968"/>
                </a:lnTo>
                <a:lnTo>
                  <a:pt x="1844" y="0"/>
                </a:lnTo>
                <a:lnTo>
                  <a:pt x="1844" y="910"/>
                </a:lnTo>
                <a:lnTo>
                  <a:pt x="1064" y="1273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rgbClr val="B4B4B4"/>
            </a:solidFill>
            <a:round/>
            <a:headEnd/>
            <a:tailEnd/>
          </a:ln>
          <a:effectLst/>
        </p:spPr>
        <p:txBody>
          <a:bodyPr wrap="none" lIns="67258" tIns="67258" rIns="67258" bIns="67258" anchor="ctr"/>
          <a:lstStyle>
            <a:defPPr>
              <a:defRPr lang="de-DE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ts val="747"/>
              </a:spcBef>
            </a:pPr>
            <a:endParaRPr lang="en-US">
              <a:latin typeface="+mn-lt"/>
            </a:endParaRPr>
          </a:p>
        </p:txBody>
      </p:sp>
      <p:sp>
        <p:nvSpPr>
          <p:cNvPr id="27" name="Freeform 8"/>
          <p:cNvSpPr>
            <a:spLocks/>
          </p:cNvSpPr>
          <p:nvPr/>
        </p:nvSpPr>
        <p:spPr bwMode="auto">
          <a:xfrm>
            <a:off x="4758133" y="718447"/>
            <a:ext cx="3726140" cy="2601841"/>
          </a:xfrm>
          <a:custGeom>
            <a:avLst/>
            <a:gdLst>
              <a:gd name="T0" fmla="*/ 792 w 1830"/>
              <a:gd name="T1" fmla="*/ 1270 h 1270"/>
              <a:gd name="T2" fmla="*/ 1830 w 1830"/>
              <a:gd name="T3" fmla="*/ 963 h 1270"/>
              <a:gd name="T4" fmla="*/ 4 w 1830"/>
              <a:gd name="T5" fmla="*/ 0 h 1270"/>
              <a:gd name="T6" fmla="*/ 0 w 1830"/>
              <a:gd name="T7" fmla="*/ 910 h 1270"/>
              <a:gd name="T8" fmla="*/ 792 w 1830"/>
              <a:gd name="T9" fmla="*/ 1270 h 12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30"/>
              <a:gd name="T16" fmla="*/ 0 h 1270"/>
              <a:gd name="T17" fmla="*/ 1830 w 1830"/>
              <a:gd name="T18" fmla="*/ 1270 h 12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30" h="1270">
                <a:moveTo>
                  <a:pt x="792" y="1270"/>
                </a:moveTo>
                <a:lnTo>
                  <a:pt x="1830" y="963"/>
                </a:lnTo>
                <a:lnTo>
                  <a:pt x="4" y="0"/>
                </a:lnTo>
                <a:lnTo>
                  <a:pt x="0" y="910"/>
                </a:lnTo>
                <a:lnTo>
                  <a:pt x="792" y="127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rgbClr val="B4B4B4"/>
            </a:solidFill>
            <a:round/>
            <a:headEnd/>
            <a:tailEnd/>
          </a:ln>
          <a:effectLst/>
        </p:spPr>
        <p:txBody>
          <a:bodyPr wrap="none" lIns="67258" tIns="67258" rIns="67258" bIns="67258" anchor="ctr"/>
          <a:lstStyle>
            <a:defPPr>
              <a:defRPr lang="de-DE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ts val="747"/>
              </a:spcBef>
            </a:pPr>
            <a:endParaRPr lang="en-US">
              <a:latin typeface="+mn-lt"/>
            </a:endParaRPr>
          </a:p>
        </p:txBody>
      </p:sp>
      <p:sp>
        <p:nvSpPr>
          <p:cNvPr id="28" name="Freeform 9"/>
          <p:cNvSpPr>
            <a:spLocks/>
          </p:cNvSpPr>
          <p:nvPr/>
        </p:nvSpPr>
        <p:spPr bwMode="auto">
          <a:xfrm flipH="1">
            <a:off x="5763905" y="2701357"/>
            <a:ext cx="2720369" cy="3460494"/>
          </a:xfrm>
          <a:custGeom>
            <a:avLst/>
            <a:gdLst>
              <a:gd name="T0" fmla="*/ 1330 w 1330"/>
              <a:gd name="T1" fmla="*/ 1095 h 1901"/>
              <a:gd name="T2" fmla="*/ 829 w 1330"/>
              <a:gd name="T3" fmla="*/ 1901 h 1901"/>
              <a:gd name="T4" fmla="*/ 0 w 1330"/>
              <a:gd name="T5" fmla="*/ 0 h 1901"/>
              <a:gd name="T6" fmla="*/ 1047 w 1330"/>
              <a:gd name="T7" fmla="*/ 304 h 1901"/>
              <a:gd name="T8" fmla="*/ 1330 w 1330"/>
              <a:gd name="T9" fmla="*/ 1095 h 19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30"/>
              <a:gd name="T16" fmla="*/ 0 h 1901"/>
              <a:gd name="T17" fmla="*/ 1330 w 1330"/>
              <a:gd name="T18" fmla="*/ 1901 h 190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30" h="1901">
                <a:moveTo>
                  <a:pt x="1330" y="1095"/>
                </a:moveTo>
                <a:lnTo>
                  <a:pt x="829" y="1901"/>
                </a:lnTo>
                <a:lnTo>
                  <a:pt x="0" y="0"/>
                </a:lnTo>
                <a:lnTo>
                  <a:pt x="1047" y="304"/>
                </a:lnTo>
                <a:lnTo>
                  <a:pt x="1330" y="1095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rgbClr val="B4B4B4"/>
            </a:solidFill>
            <a:round/>
            <a:headEnd/>
            <a:tailEnd/>
          </a:ln>
          <a:effectLst/>
        </p:spPr>
        <p:txBody>
          <a:bodyPr wrap="none" lIns="67258" tIns="67258" rIns="67258" bIns="67258" anchor="ctr"/>
          <a:lstStyle>
            <a:defPPr>
              <a:defRPr lang="de-DE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ts val="747"/>
              </a:spcBef>
            </a:pPr>
            <a:endParaRPr lang="en-US">
              <a:latin typeface="+mn-lt"/>
            </a:endParaRPr>
          </a:p>
        </p:txBody>
      </p:sp>
      <p:sp>
        <p:nvSpPr>
          <p:cNvPr id="29" name="Textfeld 66"/>
          <p:cNvSpPr txBox="1">
            <a:spLocks noChangeArrowheads="1"/>
          </p:cNvSpPr>
          <p:nvPr/>
        </p:nvSpPr>
        <p:spPr bwMode="auto">
          <a:xfrm rot="19902809">
            <a:off x="2359914" y="1916302"/>
            <a:ext cx="22479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907525">
              <a:spcBef>
                <a:spcPts val="747"/>
              </a:spcBef>
            </a:pPr>
            <a:r>
              <a:rPr lang="hu-HU" b="1" dirty="0" smtClean="0">
                <a:latin typeface="+mn-lt"/>
              </a:rPr>
              <a:t>Innovatív</a:t>
            </a:r>
            <a:endParaRPr lang="en-US" b="1" dirty="0" smtClean="0">
              <a:latin typeface="+mn-lt"/>
            </a:endParaRPr>
          </a:p>
        </p:txBody>
      </p:sp>
      <p:sp>
        <p:nvSpPr>
          <p:cNvPr id="30" name="Textfeld 66"/>
          <p:cNvSpPr txBox="1">
            <a:spLocks noChangeArrowheads="1"/>
          </p:cNvSpPr>
          <p:nvPr/>
        </p:nvSpPr>
        <p:spPr bwMode="auto">
          <a:xfrm rot="6750614">
            <a:off x="5979903" y="4056635"/>
            <a:ext cx="22479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907525">
              <a:spcBef>
                <a:spcPts val="747"/>
              </a:spcBef>
            </a:pPr>
            <a:r>
              <a:rPr lang="hu-HU" b="1" dirty="0" smtClean="0">
                <a:latin typeface="+mn-lt"/>
              </a:rPr>
              <a:t>Hatékony</a:t>
            </a:r>
            <a:endParaRPr lang="en-US" b="1" dirty="0" smtClean="0">
              <a:latin typeface="+mn-lt"/>
            </a:endParaRPr>
          </a:p>
        </p:txBody>
      </p:sp>
      <p:sp>
        <p:nvSpPr>
          <p:cNvPr id="31" name="Freeform 3"/>
          <p:cNvSpPr>
            <a:spLocks/>
          </p:cNvSpPr>
          <p:nvPr/>
        </p:nvSpPr>
        <p:spPr bwMode="auto">
          <a:xfrm>
            <a:off x="2678833" y="2031024"/>
            <a:ext cx="4220175" cy="3142384"/>
          </a:xfrm>
          <a:custGeom>
            <a:avLst/>
            <a:gdLst>
              <a:gd name="T0" fmla="*/ 776 w 1554"/>
              <a:gd name="T1" fmla="*/ 0 h 1140"/>
              <a:gd name="T2" fmla="*/ 0 w 1554"/>
              <a:gd name="T3" fmla="*/ 363 h 1140"/>
              <a:gd name="T4" fmla="*/ 274 w 1554"/>
              <a:gd name="T5" fmla="*/ 1140 h 1140"/>
              <a:gd name="T6" fmla="*/ 1278 w 1554"/>
              <a:gd name="T7" fmla="*/ 1140 h 1140"/>
              <a:gd name="T8" fmla="*/ 1554 w 1554"/>
              <a:gd name="T9" fmla="*/ 359 h 1140"/>
              <a:gd name="T10" fmla="*/ 776 w 1554"/>
              <a:gd name="T11" fmla="*/ 0 h 11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54"/>
              <a:gd name="T19" fmla="*/ 0 h 1140"/>
              <a:gd name="T20" fmla="*/ 1554 w 1554"/>
              <a:gd name="T21" fmla="*/ 1140 h 11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54" h="1140">
                <a:moveTo>
                  <a:pt x="776" y="0"/>
                </a:moveTo>
                <a:lnTo>
                  <a:pt x="0" y="363"/>
                </a:lnTo>
                <a:lnTo>
                  <a:pt x="274" y="1140"/>
                </a:lnTo>
                <a:lnTo>
                  <a:pt x="1278" y="1140"/>
                </a:lnTo>
                <a:lnTo>
                  <a:pt x="1554" y="359"/>
                </a:lnTo>
                <a:lnTo>
                  <a:pt x="776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B4B4B4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ts val="747"/>
              </a:spcBef>
            </a:pPr>
            <a:endParaRPr lang="en-US">
              <a:latin typeface="+mn-lt"/>
            </a:endParaRPr>
          </a:p>
        </p:txBody>
      </p:sp>
      <p:sp>
        <p:nvSpPr>
          <p:cNvPr id="32" name="Textfeld 66"/>
          <p:cNvSpPr txBox="1">
            <a:spLocks noChangeArrowheads="1"/>
          </p:cNvSpPr>
          <p:nvPr/>
        </p:nvSpPr>
        <p:spPr bwMode="auto">
          <a:xfrm rot="15040454">
            <a:off x="1944899" y="4111861"/>
            <a:ext cx="15380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907525">
              <a:spcBef>
                <a:spcPts val="747"/>
              </a:spcBef>
            </a:pPr>
            <a:r>
              <a:rPr lang="hu-HU" b="1" dirty="0" smtClean="0">
                <a:latin typeface="+mn-lt"/>
              </a:rPr>
              <a:t>Fenntartható</a:t>
            </a:r>
            <a:endParaRPr lang="en-US" b="1" dirty="0" smtClean="0">
              <a:latin typeface="+mn-lt"/>
            </a:endParaRPr>
          </a:p>
        </p:txBody>
      </p:sp>
      <p:sp>
        <p:nvSpPr>
          <p:cNvPr id="33" name="Textfeld 66"/>
          <p:cNvSpPr txBox="1">
            <a:spLocks noChangeArrowheads="1"/>
          </p:cNvSpPr>
          <p:nvPr/>
        </p:nvSpPr>
        <p:spPr bwMode="auto">
          <a:xfrm rot="1686116">
            <a:off x="5450969" y="1930427"/>
            <a:ext cx="177906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907525">
              <a:spcBef>
                <a:spcPts val="747"/>
              </a:spcBef>
            </a:pPr>
            <a:r>
              <a:rPr lang="hu-HU" b="1" dirty="0" smtClean="0">
                <a:latin typeface="+mn-lt"/>
              </a:rPr>
              <a:t>Megoldás-orientált</a:t>
            </a:r>
            <a:endParaRPr lang="en-US" b="1" dirty="0" smtClean="0">
              <a:latin typeface="+mn-lt"/>
            </a:endParaRPr>
          </a:p>
        </p:txBody>
      </p:sp>
      <p:sp>
        <p:nvSpPr>
          <p:cNvPr id="36" name="Szöveg helye 2"/>
          <p:cNvSpPr txBox="1">
            <a:spLocks/>
          </p:cNvSpPr>
          <p:nvPr/>
        </p:nvSpPr>
        <p:spPr bwMode="auto">
          <a:xfrm>
            <a:off x="3170189" y="3343074"/>
            <a:ext cx="3130238" cy="12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8144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857250" rtl="0" eaLnBrk="0" fontAlgn="base" hangingPunct="0">
              <a:spcBef>
                <a:spcPts val="1728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defRPr lang="de-D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8913" indent="-190800" algn="l" defTabSz="857250" rtl="0" eaLnBrk="0" fontAlgn="base" hangingPunct="0">
              <a:spcBef>
                <a:spcPts val="1728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"/>
              <a:defRPr lang="de-DE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913" indent="-188913" algn="l" defTabSz="857250" rtl="0" eaLnBrk="0" fontAlgn="base" hangingPunct="0">
              <a:spcBef>
                <a:spcPts val="1728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lang="de-D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2588" indent="-190500" algn="l" defTabSz="857250" rtl="0" eaLnBrk="0" fontAlgn="base" hangingPunct="0">
              <a:spcBef>
                <a:spcPts val="1728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lang="de-DE" sz="18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542925" indent="-187325" algn="l" defTabSz="857250" rtl="0" eaLnBrk="0" fontAlgn="base" hangingPunct="0">
              <a:spcBef>
                <a:spcPts val="1728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  <a:defRPr lang="de-D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176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16748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21320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2589213" indent="-187325" algn="l" defTabSz="857250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hu-HU" b="1" dirty="0"/>
              <a:t>Európa vezető mobilitási kutató, fejlesztő és szolgáltató központjaként célunk a társadalom mobilitási igényeinek minőségi </a:t>
            </a:r>
            <a:r>
              <a:rPr lang="hu-HU" b="1" dirty="0" smtClean="0"/>
              <a:t>kiszolgálása. </a:t>
            </a:r>
            <a:endParaRPr lang="hu-HU" b="1" dirty="0"/>
          </a:p>
        </p:txBody>
      </p:sp>
      <p:sp>
        <p:nvSpPr>
          <p:cNvPr id="34" name="Textfeld 66"/>
          <p:cNvSpPr txBox="1">
            <a:spLocks noChangeArrowheads="1"/>
          </p:cNvSpPr>
          <p:nvPr/>
        </p:nvSpPr>
        <p:spPr bwMode="auto">
          <a:xfrm>
            <a:off x="3705623" y="5520599"/>
            <a:ext cx="22479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907525">
              <a:spcBef>
                <a:spcPts val="747"/>
              </a:spcBef>
            </a:pPr>
            <a:r>
              <a:rPr lang="hu-HU" b="1" dirty="0" smtClean="0">
                <a:latin typeface="+mn-lt"/>
              </a:rPr>
              <a:t>Professzionális</a:t>
            </a:r>
            <a:endParaRPr lang="en-US" b="1" dirty="0" smtClean="0">
              <a:latin typeface="+mn-lt"/>
            </a:endParaRPr>
          </a:p>
        </p:txBody>
      </p:sp>
      <p:pic>
        <p:nvPicPr>
          <p:cNvPr id="37" name="Picture 2" descr="KÃ¶zlekedÃ©studomÃ¡nyi IntÃ©ze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36" b="-16357"/>
          <a:stretch/>
        </p:blipFill>
        <p:spPr bwMode="auto">
          <a:xfrm>
            <a:off x="4080990" y="2400500"/>
            <a:ext cx="1415862" cy="74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64956" y="249668"/>
            <a:ext cx="8601314" cy="34503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5426"/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hu-HU" sz="2242" b="1" dirty="0">
                <a:solidFill>
                  <a:srgbClr val="00B050"/>
                </a:solidFill>
                <a:latin typeface="+mn-lt"/>
              </a:rPr>
              <a:t>Szervezeti értékeink, amelyek meghatározzák a jövőképünket</a:t>
            </a:r>
            <a:endParaRPr lang="en-US" sz="2242" b="1" dirty="0" err="1">
              <a:solidFill>
                <a:srgbClr val="00B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044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 bwMode="auto">
          <a:xfrm>
            <a:off x="229334" y="4038423"/>
            <a:ext cx="4248472" cy="233452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  <a:buSzPct val="80000"/>
            </a:pPr>
            <a:r>
              <a:rPr lang="hu-HU" b="1" dirty="0" smtClean="0">
                <a:solidFill>
                  <a:srgbClr val="006600"/>
                </a:solidFill>
                <a:latin typeface="+mn-lt"/>
              </a:rPr>
              <a:t>Közösségi közlekedésszervezői </a:t>
            </a:r>
            <a:r>
              <a:rPr lang="hu-HU" dirty="0" smtClean="0">
                <a:latin typeface="+mn-lt"/>
              </a:rPr>
              <a:t>tevékenységek:</a:t>
            </a:r>
          </a:p>
          <a:p>
            <a:pPr marL="285750" indent="-285750">
              <a:spcBef>
                <a:spcPts val="0"/>
              </a:spcBef>
              <a:buClr>
                <a:srgbClr val="00B050"/>
              </a:buClr>
              <a:buSzPct val="80000"/>
              <a:buFont typeface="Wingdings" panose="05000000000000000000" pitchFamily="2" charset="2"/>
              <a:buChar char="q"/>
            </a:pPr>
            <a:r>
              <a:rPr lang="hu-HU" sz="1600" b="1" dirty="0">
                <a:solidFill>
                  <a:srgbClr val="006600"/>
                </a:solidFill>
                <a:latin typeface="+mn-lt"/>
              </a:rPr>
              <a:t>Közszolgáltatási hálózatfejlesztés</a:t>
            </a:r>
            <a:r>
              <a:rPr lang="hu-HU" sz="1600" dirty="0">
                <a:latin typeface="+mn-lt"/>
              </a:rPr>
              <a:t>, közszolgáltatási kínálat </a:t>
            </a:r>
            <a:r>
              <a:rPr lang="hu-HU" sz="1600" dirty="0" smtClean="0">
                <a:latin typeface="+mn-lt"/>
              </a:rPr>
              <a:t>kialakítása, </a:t>
            </a:r>
            <a:r>
              <a:rPr lang="hu-HU" sz="1600" b="1" dirty="0">
                <a:solidFill>
                  <a:srgbClr val="006600"/>
                </a:solidFill>
                <a:latin typeface="+mn-lt"/>
              </a:rPr>
              <a:t>menetrendi </a:t>
            </a:r>
            <a:r>
              <a:rPr lang="hu-HU" sz="1600" b="1" dirty="0" smtClean="0">
                <a:solidFill>
                  <a:srgbClr val="006600"/>
                </a:solidFill>
                <a:latin typeface="+mn-lt"/>
              </a:rPr>
              <a:t>koordináció</a:t>
            </a:r>
            <a:r>
              <a:rPr lang="hu-HU" sz="1600" dirty="0" smtClean="0">
                <a:solidFill>
                  <a:srgbClr val="006600"/>
                </a:solidFill>
                <a:latin typeface="+mn-lt"/>
              </a:rPr>
              <a:t>, </a:t>
            </a:r>
            <a:r>
              <a:rPr lang="hu-HU" sz="1600" dirty="0" smtClean="0">
                <a:latin typeface="+mn-lt"/>
              </a:rPr>
              <a:t>közszolgáltatás </a:t>
            </a:r>
            <a:r>
              <a:rPr lang="hu-HU" sz="1600" b="1" dirty="0">
                <a:solidFill>
                  <a:srgbClr val="006600"/>
                </a:solidFill>
                <a:latin typeface="+mn-lt"/>
              </a:rPr>
              <a:t>minőségének ellenőrzése</a:t>
            </a:r>
          </a:p>
          <a:p>
            <a:pPr marL="285750" indent="-285750">
              <a:spcBef>
                <a:spcPts val="0"/>
              </a:spcBef>
              <a:buClr>
                <a:srgbClr val="00B050"/>
              </a:buClr>
              <a:buSzPct val="80000"/>
              <a:buFont typeface="Wingdings" panose="05000000000000000000" pitchFamily="2" charset="2"/>
              <a:buChar char="q"/>
            </a:pPr>
            <a:r>
              <a:rPr lang="hu-HU" sz="1600" dirty="0" smtClean="0">
                <a:latin typeface="+mn-lt"/>
              </a:rPr>
              <a:t>Országos </a:t>
            </a:r>
            <a:r>
              <a:rPr lang="hu-HU" sz="1600" b="1" dirty="0">
                <a:solidFill>
                  <a:srgbClr val="006600"/>
                </a:solidFill>
                <a:latin typeface="+mn-lt"/>
              </a:rPr>
              <a:t>közlekedési adatbázisok </a:t>
            </a:r>
            <a:r>
              <a:rPr lang="hu-HU" sz="1600" dirty="0">
                <a:latin typeface="+mn-lt"/>
              </a:rPr>
              <a:t>és információs rendszerek létrehozása, üzemeltetése</a:t>
            </a:r>
          </a:p>
          <a:p>
            <a:pPr>
              <a:spcBef>
                <a:spcPts val="0"/>
              </a:spcBef>
              <a:buClr>
                <a:schemeClr val="accent1"/>
              </a:buClr>
              <a:buSzPct val="80000"/>
            </a:pPr>
            <a:endParaRPr lang="hu-HU" sz="1200" dirty="0"/>
          </a:p>
          <a:p>
            <a:pPr>
              <a:spcBef>
                <a:spcPct val="50000"/>
              </a:spcBef>
              <a:buClr>
                <a:schemeClr val="accent1"/>
              </a:buClr>
              <a:buSzPct val="80000"/>
            </a:pPr>
            <a:endParaRPr kumimoji="0" lang="en-US" sz="1200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22313" y="860941"/>
            <a:ext cx="5020133" cy="449245"/>
          </a:xfrm>
          <a:prstGeom prst="rect">
            <a:avLst/>
          </a:prstGeom>
          <a:noFill/>
        </p:spPr>
        <p:txBody>
          <a:bodyPr wrap="none" lIns="79141" tIns="39570" rIns="79141" bIns="39570" rtlCol="0">
            <a:spAutoFit/>
          </a:bodyPr>
          <a:lstStyle/>
          <a:p>
            <a:pPr defTabSz="890335" fontAlgn="auto">
              <a:spcBef>
                <a:spcPts val="0"/>
              </a:spcBef>
              <a:spcAft>
                <a:spcPts val="0"/>
              </a:spcAft>
            </a:pPr>
            <a:r>
              <a:rPr lang="hu-HU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KTI</a:t>
            </a:r>
            <a:r>
              <a:rPr lang="hu-HU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– Közlekedéstudományi </a:t>
            </a:r>
            <a:r>
              <a:rPr lang="hu-HU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Intézet</a:t>
            </a:r>
            <a:endParaRPr lang="hu-HU" sz="24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églalap 4"/>
          <p:cNvSpPr/>
          <p:nvPr/>
        </p:nvSpPr>
        <p:spPr bwMode="auto">
          <a:xfrm>
            <a:off x="4698777" y="4038422"/>
            <a:ext cx="4554761" cy="233452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hu-HU" b="1" dirty="0" smtClean="0">
                <a:solidFill>
                  <a:srgbClr val="006600"/>
                </a:solidFill>
                <a:latin typeface="+mn-lt"/>
              </a:rPr>
              <a:t>Tanúsítási</a:t>
            </a:r>
            <a:r>
              <a:rPr lang="hu-HU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hu-HU" dirty="0">
                <a:latin typeface="+mn-lt"/>
              </a:rPr>
              <a:t>tevékenységek:</a:t>
            </a:r>
          </a:p>
          <a:p>
            <a:pPr marL="285750" indent="-285750">
              <a:spcBef>
                <a:spcPts val="0"/>
              </a:spcBef>
              <a:buClr>
                <a:srgbClr val="00B050"/>
              </a:buClr>
              <a:buSzPct val="80000"/>
              <a:buFont typeface="Wingdings" panose="05000000000000000000" pitchFamily="2" charset="2"/>
              <a:buChar char="q"/>
            </a:pPr>
            <a:r>
              <a:rPr lang="hu-HU" sz="1600" b="1" dirty="0">
                <a:solidFill>
                  <a:srgbClr val="006600"/>
                </a:solidFill>
                <a:latin typeface="+mn-lt"/>
              </a:rPr>
              <a:t>Építési termékek tanúsítása </a:t>
            </a:r>
            <a:r>
              <a:rPr lang="hu-HU" sz="1600" dirty="0" smtClean="0">
                <a:latin typeface="+mn-lt"/>
              </a:rPr>
              <a:t>(jártassági </a:t>
            </a:r>
            <a:r>
              <a:rPr lang="hu-HU" sz="1600" dirty="0">
                <a:latin typeface="+mn-lt"/>
              </a:rPr>
              <a:t>vizsgálatok, előre gyártott betontermékek, kőanyaghalmazok)</a:t>
            </a:r>
          </a:p>
          <a:p>
            <a:pPr marL="285750" indent="-285750">
              <a:spcBef>
                <a:spcPts val="0"/>
              </a:spcBef>
              <a:buClr>
                <a:srgbClr val="00B050"/>
              </a:buClr>
              <a:buSzPct val="80000"/>
              <a:buFont typeface="Wingdings" panose="05000000000000000000" pitchFamily="2" charset="2"/>
              <a:buChar char="q"/>
            </a:pPr>
            <a:r>
              <a:rPr lang="hu-HU" sz="1600" b="1" dirty="0">
                <a:solidFill>
                  <a:srgbClr val="006600"/>
                </a:solidFill>
                <a:latin typeface="+mn-lt"/>
              </a:rPr>
              <a:t>Vasúti, kötöttpálya tanúsítás </a:t>
            </a:r>
            <a:r>
              <a:rPr lang="hu-HU" sz="1600" dirty="0" smtClean="0">
                <a:latin typeface="+mn-lt"/>
              </a:rPr>
              <a:t>(ellenőrző- </a:t>
            </a:r>
            <a:r>
              <a:rPr lang="hu-HU" sz="1600" dirty="0">
                <a:latin typeface="+mn-lt"/>
              </a:rPr>
              <a:t>irányító- és jelzőberendezésekre, infrastruktúra)</a:t>
            </a:r>
          </a:p>
          <a:p>
            <a:pPr marL="285750" indent="-285750">
              <a:spcBef>
                <a:spcPts val="0"/>
              </a:spcBef>
              <a:buClr>
                <a:srgbClr val="00B050"/>
              </a:buClr>
              <a:buSzPct val="80000"/>
              <a:buFont typeface="Wingdings" panose="05000000000000000000" pitchFamily="2" charset="2"/>
              <a:buChar char="q"/>
            </a:pPr>
            <a:r>
              <a:rPr lang="hu-HU" sz="1600" b="1" dirty="0">
                <a:solidFill>
                  <a:srgbClr val="006600"/>
                </a:solidFill>
                <a:latin typeface="+mn-lt"/>
              </a:rPr>
              <a:t>ITS tanúsítás</a:t>
            </a:r>
          </a:p>
          <a:p>
            <a:pPr marL="171450" indent="-171450">
              <a:spcBef>
                <a:spcPts val="0"/>
              </a:spcBef>
              <a:buClr>
                <a:srgbClr val="00B050"/>
              </a:buClr>
              <a:buSzPct val="80000"/>
              <a:buFont typeface="Arial" panose="020B0604020202020204" pitchFamily="34" charset="0"/>
              <a:buChar char="•"/>
            </a:pPr>
            <a:endParaRPr lang="hu-HU" sz="1200" dirty="0">
              <a:solidFill>
                <a:srgbClr val="005426"/>
              </a:solidFill>
              <a:latin typeface="+mn-lt"/>
            </a:endParaRPr>
          </a:p>
          <a:p>
            <a:pPr>
              <a:spcBef>
                <a:spcPts val="0"/>
              </a:spcBef>
              <a:buClr>
                <a:schemeClr val="accent1"/>
              </a:buClr>
              <a:buSzPct val="80000"/>
            </a:pPr>
            <a:endParaRPr lang="hu-HU" sz="1200" dirty="0"/>
          </a:p>
          <a:p>
            <a:pPr>
              <a:spcBef>
                <a:spcPct val="50000"/>
              </a:spcBef>
              <a:buClr>
                <a:schemeClr val="accent1"/>
              </a:buClr>
              <a:buSzPct val="80000"/>
            </a:pPr>
            <a:endParaRPr kumimoji="0" lang="en-US" sz="1200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Téglalap 5"/>
          <p:cNvSpPr/>
          <p:nvPr/>
        </p:nvSpPr>
        <p:spPr bwMode="auto">
          <a:xfrm>
            <a:off x="229334" y="1404392"/>
            <a:ext cx="4248472" cy="23762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</a:pPr>
            <a:r>
              <a:rPr lang="hu-HU" b="1" dirty="0" smtClean="0">
                <a:solidFill>
                  <a:srgbClr val="006600"/>
                </a:solidFill>
                <a:latin typeface="+mn-lt"/>
              </a:rPr>
              <a:t>Kutatás-fejlesztés</a:t>
            </a:r>
            <a:r>
              <a:rPr lang="hu-HU" dirty="0" smtClean="0">
                <a:solidFill>
                  <a:srgbClr val="006600"/>
                </a:solidFill>
                <a:latin typeface="+mn-lt"/>
              </a:rPr>
              <a:t>i</a:t>
            </a:r>
            <a:r>
              <a:rPr lang="hu-HU" dirty="0" smtClean="0">
                <a:latin typeface="+mn-lt"/>
              </a:rPr>
              <a:t> tevékenységek:</a:t>
            </a:r>
            <a:endParaRPr lang="hu-HU" dirty="0">
              <a:latin typeface="+mn-lt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anose="05000000000000000000" pitchFamily="2" charset="2"/>
              <a:buChar char="q"/>
              <a:tabLst/>
            </a:pPr>
            <a:r>
              <a:rPr lang="hu-HU" sz="1600" dirty="0" smtClean="0">
                <a:latin typeface="+mn-lt"/>
              </a:rPr>
              <a:t>NFM által kijelölt szervezet a </a:t>
            </a:r>
            <a:r>
              <a:rPr lang="hu-HU" sz="1600" b="1" dirty="0" smtClean="0">
                <a:solidFill>
                  <a:srgbClr val="006600"/>
                </a:solidFill>
                <a:latin typeface="+mn-lt"/>
              </a:rPr>
              <a:t>közlekedésbiztonság fejlesztésére </a:t>
            </a:r>
            <a:r>
              <a:rPr lang="hu-HU" sz="1600" dirty="0" smtClean="0">
                <a:latin typeface="+mn-lt"/>
              </a:rPr>
              <a:t>(</a:t>
            </a:r>
            <a:r>
              <a:rPr lang="hu-HU" sz="1600" dirty="0" smtClean="0">
                <a:latin typeface="+mn-lt"/>
              </a:rPr>
              <a:t>58/2012. </a:t>
            </a:r>
            <a:r>
              <a:rPr lang="hu-HU" sz="1600" dirty="0" smtClean="0">
                <a:latin typeface="+mn-lt"/>
              </a:rPr>
              <a:t>rendelet)</a:t>
            </a:r>
            <a:endParaRPr kumimoji="0" lang="hu-HU" sz="1600" i="0" u="none" strike="noStrike" cap="none" normalizeH="0" baseline="0" dirty="0" smtClean="0">
              <a:ln>
                <a:noFill/>
              </a:ln>
              <a:effectLst/>
              <a:latin typeface="+mn-lt"/>
            </a:endParaRPr>
          </a:p>
          <a:p>
            <a:pPr marL="285750" lvl="1" indent="-285750">
              <a:spcBef>
                <a:spcPts val="0"/>
              </a:spcBef>
              <a:buClr>
                <a:srgbClr val="00B050"/>
              </a:buClr>
              <a:buSzPct val="80000"/>
              <a:buFont typeface="Wingdings" panose="05000000000000000000" pitchFamily="2" charset="2"/>
              <a:buChar char="q"/>
            </a:pPr>
            <a:r>
              <a:rPr lang="hu-HU" sz="1600" b="1" dirty="0">
                <a:solidFill>
                  <a:srgbClr val="006600"/>
                </a:solidFill>
                <a:latin typeface="+mn-lt"/>
              </a:rPr>
              <a:t>Hálózatfejlesztés</a:t>
            </a: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,</a:t>
            </a:r>
            <a:r>
              <a:rPr kumimoji="0" lang="hu-H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forgalmi modellezési feladatok, </a:t>
            </a:r>
            <a:r>
              <a:rPr lang="hu-HU" sz="1600" dirty="0" smtClean="0">
                <a:latin typeface="+mn-lt"/>
              </a:rPr>
              <a:t>országos </a:t>
            </a:r>
            <a:r>
              <a:rPr lang="hu-HU" sz="1600" dirty="0">
                <a:latin typeface="+mn-lt"/>
              </a:rPr>
              <a:t>utasforgalmi számlálások, modellezések</a:t>
            </a:r>
          </a:p>
          <a:p>
            <a:pPr marL="285750" indent="-285750">
              <a:spcBef>
                <a:spcPts val="0"/>
              </a:spcBef>
              <a:buClr>
                <a:srgbClr val="00B050"/>
              </a:buClr>
              <a:buSzPct val="80000"/>
              <a:buFont typeface="Wingdings" panose="05000000000000000000" pitchFamily="2" charset="2"/>
              <a:buChar char="q"/>
            </a:pPr>
            <a:r>
              <a:rPr lang="hu-HU" sz="1600" b="1" dirty="0">
                <a:solidFill>
                  <a:srgbClr val="006600"/>
                </a:solidFill>
                <a:latin typeface="+mn-lt"/>
              </a:rPr>
              <a:t>Környezet-, klímavédelmi és energetikai </a:t>
            </a:r>
            <a:r>
              <a:rPr lang="hu-HU" sz="1600" dirty="0" smtClean="0">
                <a:latin typeface="+mn-lt"/>
              </a:rPr>
              <a:t>kutatások</a:t>
            </a:r>
          </a:p>
        </p:txBody>
      </p:sp>
      <p:sp>
        <p:nvSpPr>
          <p:cNvPr id="7" name="Téglalap 6"/>
          <p:cNvSpPr/>
          <p:nvPr/>
        </p:nvSpPr>
        <p:spPr bwMode="auto">
          <a:xfrm>
            <a:off x="4698777" y="1411382"/>
            <a:ext cx="4554761" cy="236927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hu-HU" b="1" dirty="0" smtClean="0">
                <a:solidFill>
                  <a:srgbClr val="006600"/>
                </a:solidFill>
                <a:latin typeface="+mn-lt"/>
              </a:rPr>
              <a:t>Képzési </a:t>
            </a:r>
            <a:r>
              <a:rPr lang="hu-HU" b="1" dirty="0">
                <a:solidFill>
                  <a:srgbClr val="006600"/>
                </a:solidFill>
                <a:latin typeface="+mn-lt"/>
              </a:rPr>
              <a:t>és vizsgáztatási </a:t>
            </a:r>
            <a:r>
              <a:rPr lang="hu-HU" dirty="0" smtClean="0">
                <a:latin typeface="+mn-lt"/>
              </a:rPr>
              <a:t>tevékenységek</a:t>
            </a:r>
            <a:endParaRPr lang="hu-HU" dirty="0">
              <a:latin typeface="+mn-lt"/>
            </a:endParaRPr>
          </a:p>
          <a:p>
            <a:pPr marL="285750" indent="-285750">
              <a:spcBef>
                <a:spcPts val="0"/>
              </a:spcBef>
              <a:buClr>
                <a:srgbClr val="00B050"/>
              </a:buClr>
              <a:buSzPct val="80000"/>
              <a:buFont typeface="Wingdings" panose="05000000000000000000" pitchFamily="2" charset="2"/>
              <a:buChar char="q"/>
            </a:pPr>
            <a:r>
              <a:rPr lang="hu-HU" sz="1600" dirty="0">
                <a:latin typeface="+mn-lt"/>
              </a:rPr>
              <a:t>Törvényileg kijelölt </a:t>
            </a:r>
            <a:r>
              <a:rPr lang="hu-HU" sz="1600" b="1" dirty="0">
                <a:solidFill>
                  <a:srgbClr val="006600"/>
                </a:solidFill>
                <a:latin typeface="+mn-lt"/>
              </a:rPr>
              <a:t>vasúti vizsgaközpont</a:t>
            </a:r>
          </a:p>
          <a:p>
            <a:pPr marL="285750" indent="-285750">
              <a:spcBef>
                <a:spcPts val="0"/>
              </a:spcBef>
              <a:buClr>
                <a:srgbClr val="00B050"/>
              </a:buClr>
              <a:buSzPct val="80000"/>
              <a:buFont typeface="Wingdings" panose="05000000000000000000" pitchFamily="2" charset="2"/>
              <a:buChar char="q"/>
            </a:pPr>
            <a:r>
              <a:rPr lang="hu-HU" sz="1600" b="1" dirty="0" smtClean="0">
                <a:solidFill>
                  <a:srgbClr val="006600"/>
                </a:solidFill>
                <a:latin typeface="+mn-lt"/>
              </a:rPr>
              <a:t>Szaktanfolyami képzések</a:t>
            </a:r>
            <a:endParaRPr lang="hu-HU" sz="1600" dirty="0">
              <a:latin typeface="+mn-lt"/>
            </a:endParaRPr>
          </a:p>
          <a:p>
            <a:pPr marL="285750" indent="-285750">
              <a:spcBef>
                <a:spcPts val="0"/>
              </a:spcBef>
              <a:buClr>
                <a:srgbClr val="00B050"/>
              </a:buClr>
              <a:buSzPct val="80000"/>
              <a:buFont typeface="Wingdings" panose="05000000000000000000" pitchFamily="2" charset="2"/>
              <a:buChar char="q"/>
            </a:pPr>
            <a:r>
              <a:rPr lang="hu-HU" sz="1600" b="1" dirty="0">
                <a:solidFill>
                  <a:srgbClr val="006600"/>
                </a:solidFill>
                <a:latin typeface="+mn-lt"/>
              </a:rPr>
              <a:t>Szakképzés</a:t>
            </a:r>
            <a:r>
              <a:rPr lang="hu-HU" sz="1600" dirty="0">
                <a:latin typeface="+mn-lt"/>
              </a:rPr>
              <a:t> (tanulmányi versenyek szervezése, </a:t>
            </a:r>
            <a:r>
              <a:rPr lang="hu-HU" sz="1600" dirty="0" smtClean="0">
                <a:latin typeface="+mn-lt"/>
              </a:rPr>
              <a:t>tételkészítés</a:t>
            </a:r>
            <a:r>
              <a:rPr lang="hu-HU" sz="1600" dirty="0">
                <a:latin typeface="+mn-lt"/>
              </a:rPr>
              <a:t>, </a:t>
            </a:r>
            <a:r>
              <a:rPr lang="hu-HU" sz="1600" dirty="0" smtClean="0">
                <a:latin typeface="+mn-lt"/>
              </a:rPr>
              <a:t>vizsgaellenőrzés</a:t>
            </a:r>
            <a:r>
              <a:rPr lang="hu-HU" sz="1600" dirty="0">
                <a:latin typeface="+mn-lt"/>
              </a:rPr>
              <a:t>, stb</a:t>
            </a:r>
            <a:r>
              <a:rPr lang="hu-HU" sz="1600" dirty="0" smtClean="0">
                <a:latin typeface="+mn-lt"/>
              </a:rPr>
              <a:t>.)</a:t>
            </a:r>
            <a:endParaRPr lang="hu-HU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6045687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sz="2400" b="1" dirty="0">
                <a:solidFill>
                  <a:srgbClr val="006600"/>
                </a:solidFill>
              </a:rPr>
              <a:t>ITS, C-ITS stratégia alkotás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1963" y="1354139"/>
            <a:ext cx="8329612" cy="1346398"/>
          </a:xfrm>
        </p:spPr>
        <p:txBody>
          <a:bodyPr/>
          <a:lstStyle/>
          <a:p>
            <a:r>
              <a:rPr lang="hu-HU" sz="1800" dirty="0"/>
              <a:t>Magyarország közúti és közösségi közlekedési </a:t>
            </a:r>
            <a:r>
              <a:rPr lang="hu-HU" sz="1800" b="1" dirty="0">
                <a:solidFill>
                  <a:srgbClr val="006600"/>
                </a:solidFill>
              </a:rPr>
              <a:t>ITS stratégiájának tervezése, frissítése</a:t>
            </a:r>
          </a:p>
          <a:p>
            <a:r>
              <a:rPr lang="hu-HU" sz="1800" dirty="0"/>
              <a:t>KTI-ITS  Stratégiatervezési Munkacsoport koordinációja</a:t>
            </a:r>
          </a:p>
          <a:p>
            <a:r>
              <a:rPr lang="hu-HU" sz="1800" dirty="0" smtClean="0"/>
              <a:t>Stratégiaalkotás </a:t>
            </a:r>
            <a:r>
              <a:rPr lang="hu-HU" sz="1800" dirty="0"/>
              <a:t>fő </a:t>
            </a:r>
            <a:r>
              <a:rPr lang="hu-HU" sz="1800" dirty="0" smtClean="0"/>
              <a:t>fókuszterületei:</a:t>
            </a:r>
          </a:p>
          <a:p>
            <a:endParaRPr lang="hu-HU" sz="1800" dirty="0" smtClean="0"/>
          </a:p>
          <a:p>
            <a:pPr marL="0" indent="0">
              <a:buNone/>
            </a:pPr>
            <a:endParaRPr lang="hu-HU" sz="1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r="21222" b="192"/>
          <a:stretch/>
        </p:blipFill>
        <p:spPr>
          <a:xfrm>
            <a:off x="231915" y="2772544"/>
            <a:ext cx="8789707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60159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sz="2400" b="1" dirty="0">
                <a:solidFill>
                  <a:srgbClr val="006600"/>
                </a:solidFill>
              </a:rPr>
              <a:t>ITS, C-ITS stratégia alkotás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1963" y="1260376"/>
            <a:ext cx="8329612" cy="5292824"/>
          </a:xfrm>
        </p:spPr>
        <p:txBody>
          <a:bodyPr/>
          <a:lstStyle/>
          <a:p>
            <a:pPr marL="0" indent="0">
              <a:buNone/>
            </a:pPr>
            <a:r>
              <a:rPr lang="hu-HU" sz="1800" dirty="0" smtClean="0"/>
              <a:t>Alap pillérrendszer: </a:t>
            </a:r>
            <a:r>
              <a:rPr lang="hu-HU" sz="1800" b="1" dirty="0" smtClean="0">
                <a:solidFill>
                  <a:srgbClr val="006600"/>
                </a:solidFill>
              </a:rPr>
              <a:t>„</a:t>
            </a:r>
            <a:r>
              <a:rPr lang="hu-HU" sz="1800" b="1" dirty="0" err="1">
                <a:solidFill>
                  <a:srgbClr val="006600"/>
                </a:solidFill>
              </a:rPr>
              <a:t>Smart</a:t>
            </a:r>
            <a:r>
              <a:rPr lang="hu-HU" sz="1800" b="1" dirty="0">
                <a:solidFill>
                  <a:srgbClr val="006600"/>
                </a:solidFill>
              </a:rPr>
              <a:t>, </a:t>
            </a:r>
            <a:r>
              <a:rPr lang="hu-HU" sz="1800" b="1" dirty="0" err="1">
                <a:solidFill>
                  <a:srgbClr val="006600"/>
                </a:solidFill>
              </a:rPr>
              <a:t>Sustainable</a:t>
            </a:r>
            <a:r>
              <a:rPr lang="hu-HU" sz="1800" b="1" dirty="0">
                <a:solidFill>
                  <a:srgbClr val="006600"/>
                </a:solidFill>
              </a:rPr>
              <a:t> &amp; </a:t>
            </a:r>
            <a:r>
              <a:rPr lang="hu-HU" sz="1800" b="1" dirty="0" err="1">
                <a:solidFill>
                  <a:srgbClr val="006600"/>
                </a:solidFill>
              </a:rPr>
              <a:t>Safe</a:t>
            </a:r>
            <a:r>
              <a:rPr lang="hu-HU" sz="1800" b="1" dirty="0">
                <a:solidFill>
                  <a:srgbClr val="006600"/>
                </a:solidFill>
              </a:rPr>
              <a:t> </a:t>
            </a:r>
            <a:r>
              <a:rPr lang="hu-HU" sz="1800" b="1" dirty="0" err="1">
                <a:solidFill>
                  <a:srgbClr val="006600"/>
                </a:solidFill>
              </a:rPr>
              <a:t>mobility</a:t>
            </a:r>
            <a:r>
              <a:rPr lang="hu-HU" sz="1800" b="1" dirty="0" smtClean="0">
                <a:solidFill>
                  <a:srgbClr val="006600"/>
                </a:solidFill>
              </a:rPr>
              <a:t>”</a:t>
            </a:r>
          </a:p>
          <a:p>
            <a:pPr marL="0" indent="0">
              <a:buNone/>
            </a:pPr>
            <a:endParaRPr lang="hu-HU" sz="1800" dirty="0"/>
          </a:p>
          <a:p>
            <a:pPr marL="0" indent="0">
              <a:buNone/>
            </a:pPr>
            <a:r>
              <a:rPr lang="hu-HU" sz="1800" b="1" dirty="0">
                <a:solidFill>
                  <a:srgbClr val="006600"/>
                </a:solidFill>
              </a:rPr>
              <a:t>Fő célok: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1800" dirty="0" smtClean="0"/>
              <a:t>Mobilitás </a:t>
            </a:r>
            <a:r>
              <a:rPr lang="hu-HU" sz="1800" dirty="0"/>
              <a:t>hatékonyságának növelése (integrált szolgáltatások, közlekedés menedzsment)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1800" dirty="0"/>
              <a:t>Környezetbarát, fenntartható mobilitás kialakítása, társadalmi hasznosság és a kényelem / szolgáltatási színvonal növelése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1800" dirty="0"/>
              <a:t>Okos megoldások a közlekedésben, a biztonság és védelem, mint alap </a:t>
            </a:r>
            <a:r>
              <a:rPr lang="hu-HU" sz="1800" dirty="0" smtClean="0"/>
              <a:t>elvárás </a:t>
            </a:r>
            <a:r>
              <a:rPr lang="hu-HU" sz="1800" dirty="0"/>
              <a:t>biztosításával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1800" dirty="0"/>
              <a:t>Jövőbeni trendek azonosítása, adatok és információk optimális felhasználása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1800" dirty="0"/>
              <a:t>Az összekapcsolt és az önvezető jármű technológiák fejlesztésének előmozdítása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1800" dirty="0"/>
              <a:t>Innovatív rendszerek támogatása (</a:t>
            </a:r>
            <a:r>
              <a:rPr lang="hu-HU" sz="1800" dirty="0" err="1"/>
              <a:t>i.a</a:t>
            </a:r>
            <a:r>
              <a:rPr lang="hu-HU" sz="1800" dirty="0"/>
              <a:t>.: ICT, e-mobilitás, </a:t>
            </a:r>
            <a:r>
              <a:rPr lang="hu-HU" sz="1800" dirty="0" err="1"/>
              <a:t>MaaS</a:t>
            </a:r>
            <a:r>
              <a:rPr lang="hu-HU" sz="1800" dirty="0"/>
              <a:t>, </a:t>
            </a:r>
            <a:r>
              <a:rPr lang="hu-HU" sz="1800" dirty="0" err="1"/>
              <a:t>Smart</a:t>
            </a:r>
            <a:r>
              <a:rPr lang="hu-HU" sz="1800" dirty="0"/>
              <a:t> </a:t>
            </a:r>
            <a:r>
              <a:rPr lang="hu-HU" sz="1800" dirty="0" err="1"/>
              <a:t>grid</a:t>
            </a:r>
            <a:r>
              <a:rPr lang="hu-HU" sz="1800" dirty="0"/>
              <a:t> / </a:t>
            </a:r>
            <a:r>
              <a:rPr lang="hu-HU" sz="1800" dirty="0" err="1"/>
              <a:t>samrt</a:t>
            </a:r>
            <a:r>
              <a:rPr lang="hu-HU" sz="1800" dirty="0"/>
              <a:t> city koncepció és 5G fejlesztésekhez illeszkedés)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1800" dirty="0"/>
              <a:t>Parkolási rendszerek, közlekedés menedzsment, közösségi közlekedés fejlesztésének előmozdítása </a:t>
            </a:r>
          </a:p>
          <a:p>
            <a:endParaRPr lang="hu-HU" sz="1800" dirty="0" smtClean="0"/>
          </a:p>
          <a:p>
            <a:endParaRPr lang="hu-HU" sz="1800" dirty="0" smtClean="0"/>
          </a:p>
          <a:p>
            <a:pPr marL="0" indent="0">
              <a:buNone/>
            </a:pP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181315758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sz="2400" b="1" dirty="0" smtClean="0">
                <a:solidFill>
                  <a:srgbClr val="006600"/>
                </a:solidFill>
              </a:rPr>
              <a:t>CONNECT2CE</a:t>
            </a:r>
            <a:endParaRPr lang="hu-HU" sz="2400" b="1" dirty="0">
              <a:solidFill>
                <a:srgbClr val="0066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2273" y="1260376"/>
            <a:ext cx="4032448" cy="46085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hu-HU" sz="1800" b="1" dirty="0" smtClean="0">
                <a:solidFill>
                  <a:srgbClr val="006600"/>
                </a:solidFill>
              </a:rPr>
              <a:t>Határon </a:t>
            </a:r>
            <a:r>
              <a:rPr lang="hu-HU" sz="1800" b="1" dirty="0">
                <a:solidFill>
                  <a:srgbClr val="006600"/>
                </a:solidFill>
              </a:rPr>
              <a:t>átnyúló autóbuszos közszolgáltatási koncepció </a:t>
            </a:r>
            <a:r>
              <a:rPr lang="hu-HU" sz="1800" b="1" dirty="0"/>
              <a:t>elkészítése nemzetközi együttműködés </a:t>
            </a:r>
            <a:r>
              <a:rPr lang="hu-HU" sz="1800" b="1" dirty="0" smtClean="0"/>
              <a:t>keretében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1800" dirty="0"/>
              <a:t>Osztrák-magyar együttműködés keretében határon átnyúló autóbuszos </a:t>
            </a:r>
            <a:r>
              <a:rPr lang="hu-HU" sz="1800" b="1" dirty="0">
                <a:solidFill>
                  <a:srgbClr val="006600"/>
                </a:solidFill>
              </a:rPr>
              <a:t>közszolgáltatás</a:t>
            </a:r>
            <a:r>
              <a:rPr lang="hu-HU" sz="1800" dirty="0"/>
              <a:t> tervezése (</a:t>
            </a:r>
            <a:r>
              <a:rPr lang="hu-HU" sz="1800" b="1" dirty="0">
                <a:solidFill>
                  <a:srgbClr val="006600"/>
                </a:solidFill>
              </a:rPr>
              <a:t>Szentgotthárd és Körmend </a:t>
            </a:r>
            <a:r>
              <a:rPr lang="hu-HU" sz="1800" dirty="0"/>
              <a:t>hazai kiindulóponttal)</a:t>
            </a:r>
          </a:p>
          <a:p>
            <a:pPr>
              <a:buFont typeface="Wingdings" panose="05000000000000000000" pitchFamily="2" charset="2"/>
              <a:buChar char="q"/>
            </a:pPr>
            <a:endParaRPr lang="hu-HU" sz="1800" dirty="0" smtClean="0"/>
          </a:p>
          <a:p>
            <a:endParaRPr lang="hu-HU" sz="1800" dirty="0" smtClean="0"/>
          </a:p>
          <a:p>
            <a:pPr marL="0" indent="0">
              <a:buNone/>
            </a:pPr>
            <a:endParaRPr lang="hu-HU" sz="1800" dirty="0"/>
          </a:p>
        </p:txBody>
      </p:sp>
      <p:pic>
        <p:nvPicPr>
          <p:cNvPr id="4" name="Kép 3" descr="C:\Users\nemetha\Documents\ Feladatok\2018\07. Connect2CE\ábrák\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4721" y="1620416"/>
            <a:ext cx="4767820" cy="4405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9948122"/>
      </p:ext>
    </p:extLst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450304" y="756320"/>
            <a:ext cx="8568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006600"/>
                </a:solidFill>
              </a:rPr>
              <a:t>Képzés és vizsgáztatás feladatai</a:t>
            </a:r>
            <a:endParaRPr lang="hu-HU" sz="2400" b="1" dirty="0">
              <a:solidFill>
                <a:srgbClr val="006600"/>
              </a:solidFill>
            </a:endParaRPr>
          </a:p>
        </p:txBody>
      </p:sp>
      <p:sp>
        <p:nvSpPr>
          <p:cNvPr id="5" name="Téglalap 4"/>
          <p:cNvSpPr/>
          <p:nvPr/>
        </p:nvSpPr>
        <p:spPr bwMode="auto">
          <a:xfrm>
            <a:off x="3618657" y="1636475"/>
            <a:ext cx="2088232" cy="43204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Képzési,</a:t>
            </a:r>
            <a:r>
              <a:rPr kumimoji="0" lang="hu-HU" sz="12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Vizsgáztatási Igazgatóság</a:t>
            </a:r>
            <a:endParaRPr kumimoji="0" lang="hu-HU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Egy oldalon két sarkán kerekített téglalap 5"/>
          <p:cNvSpPr/>
          <p:nvPr/>
        </p:nvSpPr>
        <p:spPr bwMode="auto">
          <a:xfrm>
            <a:off x="162273" y="2454894"/>
            <a:ext cx="2088232" cy="461665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Vasúti Vizsgaközpont</a:t>
            </a:r>
          </a:p>
        </p:txBody>
      </p:sp>
      <p:sp>
        <p:nvSpPr>
          <p:cNvPr id="7" name="Egy oldalon két sarkán kerekített téglalap 6"/>
          <p:cNvSpPr/>
          <p:nvPr/>
        </p:nvSpPr>
        <p:spPr bwMode="auto">
          <a:xfrm>
            <a:off x="2466529" y="2454895"/>
            <a:ext cx="2088232" cy="461664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Képzési</a:t>
            </a:r>
            <a:r>
              <a:rPr kumimoji="0" lang="hu-H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és Vizsgáztatási Központ</a:t>
            </a:r>
            <a:endParaRPr kumimoji="0" lang="hu-H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Egy oldalon két sarkán kerekített téglalap 7"/>
          <p:cNvSpPr/>
          <p:nvPr/>
        </p:nvSpPr>
        <p:spPr bwMode="auto">
          <a:xfrm>
            <a:off x="4770785" y="2454895"/>
            <a:ext cx="2088232" cy="461664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Szaktanfolyami Képzési Központ</a:t>
            </a:r>
          </a:p>
        </p:txBody>
      </p:sp>
      <p:sp>
        <p:nvSpPr>
          <p:cNvPr id="9" name="Egy oldalon két sarkán kerekített téglalap 8"/>
          <p:cNvSpPr/>
          <p:nvPr/>
        </p:nvSpPr>
        <p:spPr bwMode="auto">
          <a:xfrm>
            <a:off x="6964865" y="2454895"/>
            <a:ext cx="2088232" cy="461664"/>
          </a:xfrm>
          <a:prstGeom prst="round2Same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Fejlesztési</a:t>
            </a:r>
            <a:r>
              <a:rPr kumimoji="0" lang="hu-H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Iroda</a:t>
            </a:r>
            <a:endParaRPr kumimoji="0" lang="hu-H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églalap 9"/>
          <p:cNvSpPr/>
          <p:nvPr/>
        </p:nvSpPr>
        <p:spPr bwMode="auto">
          <a:xfrm>
            <a:off x="6964865" y="2916558"/>
            <a:ext cx="2088232" cy="324036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GINOP-6.1.9-18 projekt tervezése,</a:t>
            </a:r>
            <a:r>
              <a:rPr kumimoji="0" lang="hu-H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megvalósítása: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hu-HU" sz="1200" dirty="0" smtClean="0"/>
              <a:t>Ágazati képző központ létrehozása a közlekedési ágazatban</a:t>
            </a:r>
            <a:endParaRPr kumimoji="0" lang="hu-H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" name="Szögletes összekötő 11"/>
          <p:cNvCxnSpPr/>
          <p:nvPr/>
        </p:nvCxnSpPr>
        <p:spPr bwMode="auto">
          <a:xfrm rot="5400000">
            <a:off x="2741396" y="533516"/>
            <a:ext cx="386371" cy="345638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zögletes összekötő 15"/>
          <p:cNvCxnSpPr/>
          <p:nvPr/>
        </p:nvCxnSpPr>
        <p:spPr bwMode="auto">
          <a:xfrm rot="16200000" flipH="1">
            <a:off x="6142691" y="588605"/>
            <a:ext cx="386372" cy="3346208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zögletes összekötő 17"/>
          <p:cNvCxnSpPr/>
          <p:nvPr/>
        </p:nvCxnSpPr>
        <p:spPr bwMode="auto">
          <a:xfrm rot="5400000">
            <a:off x="3893523" y="1685645"/>
            <a:ext cx="386372" cy="1152128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zögletes összekötő 19"/>
          <p:cNvCxnSpPr/>
          <p:nvPr/>
        </p:nvCxnSpPr>
        <p:spPr bwMode="auto">
          <a:xfrm rot="16200000" flipH="1">
            <a:off x="5045651" y="1685645"/>
            <a:ext cx="386372" cy="1152128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églalap 20"/>
          <p:cNvSpPr/>
          <p:nvPr/>
        </p:nvSpPr>
        <p:spPr bwMode="auto">
          <a:xfrm>
            <a:off x="162273" y="2920750"/>
            <a:ext cx="2088232" cy="323617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hu-HU" sz="1200" dirty="0" smtClean="0"/>
              <a:t>A </a:t>
            </a:r>
            <a:r>
              <a:rPr lang="hu-HU" sz="1200" dirty="0"/>
              <a:t>19/2011. (V. 10.) NFM rendeletben </a:t>
            </a:r>
            <a:r>
              <a:rPr lang="hu-HU" sz="1200" dirty="0" smtClean="0"/>
              <a:t>meghatározott feladatok ellátása:</a:t>
            </a:r>
            <a:endParaRPr lang="hu-H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smtClean="0"/>
              <a:t>A vasúti közlekedés biztonságával összefüggő munkakörökre </a:t>
            </a:r>
            <a:r>
              <a:rPr lang="hu-HU" sz="1200" dirty="0"/>
              <a:t>vonatkozó képzési programok</a:t>
            </a:r>
            <a:br>
              <a:rPr lang="hu-HU" sz="1200" dirty="0"/>
            </a:br>
            <a:r>
              <a:rPr lang="hu-HU" sz="1200" dirty="0" smtClean="0"/>
              <a:t>kidolgozása,</a:t>
            </a:r>
            <a:endParaRPr lang="hu-H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/>
              <a:t>Vizsgabiztosi, vizsgabizottsági elnöki és tagi feladatok ellátása</a:t>
            </a:r>
            <a:r>
              <a:rPr lang="hu-HU" sz="1200" dirty="0" smtClean="0"/>
              <a:t>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smtClean="0"/>
              <a:t>Vizsgaszervezési </a:t>
            </a:r>
            <a:r>
              <a:rPr lang="hu-HU" sz="1200" dirty="0"/>
              <a:t>feladatok ellátása.</a:t>
            </a:r>
          </a:p>
          <a:p>
            <a:r>
              <a:rPr lang="hu-HU" sz="1200" dirty="0"/>
              <a:t> </a:t>
            </a:r>
          </a:p>
        </p:txBody>
      </p:sp>
      <p:sp>
        <p:nvSpPr>
          <p:cNvPr id="22" name="Téglalap 21"/>
          <p:cNvSpPr/>
          <p:nvPr/>
        </p:nvSpPr>
        <p:spPr bwMode="auto">
          <a:xfrm>
            <a:off x="2466529" y="2916558"/>
            <a:ext cx="2088232" cy="324036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Közúti személyszállítással</a:t>
            </a:r>
            <a:r>
              <a:rPr kumimoji="0" lang="hu-H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kapcsolatos szakmai képzési feladatok</a:t>
            </a:r>
            <a:endParaRPr kumimoji="0" lang="hu-H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 közlekedésért felelős</a:t>
            </a:r>
            <a:r>
              <a:rPr kumimoji="0" lang="hu-H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miniszter hatáskörébe tartozó szakképesítésekkel kapcsolatos feladatok ellátása: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hu-HU" sz="1200" dirty="0" smtClean="0"/>
              <a:t>Vizsgaelnöki-, tagi névjegyzék kezelése,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Vizsgaellenőrzések,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hu-HU" sz="1200" dirty="0" smtClean="0"/>
              <a:t>Tankönyvvé nyilvánítási feladatok,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Tanulmányi</a:t>
            </a:r>
            <a:r>
              <a:rPr kumimoji="0" lang="hu-H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versenyek szervezése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hu-HU" sz="1200" dirty="0" smtClean="0"/>
              <a:t>Tételkészítési feladatok</a:t>
            </a:r>
            <a:endParaRPr kumimoji="0" lang="hu-HU" sz="12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hu-HU" sz="1200" baseline="0" dirty="0"/>
          </a:p>
          <a:p>
            <a:pPr marR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hu-H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Téglalap 22"/>
          <p:cNvSpPr/>
          <p:nvPr/>
        </p:nvSpPr>
        <p:spPr bwMode="auto">
          <a:xfrm>
            <a:off x="4770785" y="2916558"/>
            <a:ext cx="2088232" cy="324036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Közúti közlekedési szakemberek szaktanfolyami</a:t>
            </a:r>
            <a:r>
              <a:rPr kumimoji="0" lang="hu-H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képzése, továbbképzése: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hu-HU" sz="1200" baseline="0" dirty="0" smtClean="0"/>
              <a:t>Járművezetői</a:t>
            </a:r>
            <a:r>
              <a:rPr lang="hu-HU" sz="1200" dirty="0" smtClean="0"/>
              <a:t> vizsgabiztosok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hu-HU" sz="1200" dirty="0" smtClean="0"/>
              <a:t>Műszaki vizsgabiztosok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hu-HU" sz="1200" dirty="0" smtClean="0"/>
              <a:t>Szakoktatók,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hu-HU" sz="1200" dirty="0" smtClean="0"/>
              <a:t>Iskolavezetők,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hu-HU" sz="1200" dirty="0" err="1" smtClean="0"/>
              <a:t>Utánképzési</a:t>
            </a:r>
            <a:r>
              <a:rPr lang="hu-HU" sz="1200" dirty="0" smtClean="0"/>
              <a:t> foglalkozásvezetők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hu-H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églalap 1"/>
          <p:cNvSpPr/>
          <p:nvPr/>
        </p:nvSpPr>
        <p:spPr bwMode="auto">
          <a:xfrm>
            <a:off x="6964865" y="5652864"/>
            <a:ext cx="2088232" cy="504056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sz="1200" dirty="0" smtClean="0"/>
              <a:t>4000 + 8000 fő képzése</a:t>
            </a:r>
            <a:endParaRPr kumimoji="0" lang="hu-H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églalap 16"/>
          <p:cNvSpPr/>
          <p:nvPr/>
        </p:nvSpPr>
        <p:spPr bwMode="auto">
          <a:xfrm>
            <a:off x="4770785" y="5652864"/>
            <a:ext cx="2088232" cy="504056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sz="1200" dirty="0" smtClean="0"/>
              <a:t>Akár 5000 fő képzése évente</a:t>
            </a:r>
            <a:endParaRPr kumimoji="0" lang="hu-H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Téglalap 18"/>
          <p:cNvSpPr/>
          <p:nvPr/>
        </p:nvSpPr>
        <p:spPr bwMode="auto">
          <a:xfrm>
            <a:off x="162273" y="5652864"/>
            <a:ext cx="2088232" cy="504056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sz="1200" dirty="0" smtClean="0"/>
              <a:t>Több mint 26 000 fő vizsgáztatása (2018)</a:t>
            </a:r>
            <a:endParaRPr kumimoji="0" lang="hu-H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39931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JgE5Iu3.UejC80JoV2SL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.11.2009 14:05:10"/>
  <p:tag name="VCT-TEMPLATE" val="blank.potx"/>
  <p:tag name="VCTMASTER" val="HP_standard"/>
  <p:tag name="VCT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iX73xJYW0.v70zGFNy1y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18231</TotalTime>
  <Words>881</Words>
  <Application>Microsoft Office PowerPoint</Application>
  <PresentationFormat>Egyéni</PresentationFormat>
  <Paragraphs>167</Paragraphs>
  <Slides>16</Slides>
  <Notes>1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1" baseType="lpstr">
      <vt:lpstr>Arial</vt:lpstr>
      <vt:lpstr>Calibri</vt:lpstr>
      <vt:lpstr>Wingdings</vt:lpstr>
      <vt:lpstr>1_Alapértelmezett terv</vt:lpstr>
      <vt:lpstr>think-cell Slide</vt:lpstr>
      <vt:lpstr>Innováció, fenntarthatóság, biztonság  A Közlekedéstudományi Intézet aktuális feladatai</vt:lpstr>
      <vt:lpstr>A Közlekedéstudományi Intézet aktuális feladatai</vt:lpstr>
      <vt:lpstr>PowerPoint bemutató</vt:lpstr>
      <vt:lpstr>PowerPoint bemutató</vt:lpstr>
      <vt:lpstr>PowerPoint bemutató</vt:lpstr>
      <vt:lpstr>ITS, C-ITS stratégia alkotás</vt:lpstr>
      <vt:lpstr>ITS, C-ITS stratégia alkotás</vt:lpstr>
      <vt:lpstr>CONNECT2CE</vt:lpstr>
      <vt:lpstr>PowerPoint bemutató</vt:lpstr>
      <vt:lpstr>Fejlesztési irányok a képzésben és vizsgáztatásban</vt:lpstr>
      <vt:lpstr>Közlekedési képzési és vizsgacentrum (GINOP-6.1.9)</vt:lpstr>
      <vt:lpstr>PowerPoint bemutató</vt:lpstr>
      <vt:lpstr>PowerPoint bemutató</vt:lpstr>
      <vt:lpstr>PowerPoint bemutató</vt:lpstr>
      <vt:lpstr>Innováció</vt:lpstr>
      <vt:lpstr>PowerPoint bemutató</vt:lpstr>
    </vt:vector>
  </TitlesOfParts>
  <Company>KTI Közlekedéstudományi Intézet Nonprofit Kft.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Közlekedésbiztonság, Környezetvédelem</dc:title>
  <dc:subject>grafikon, térkép, táblázat</dc:subject>
  <dc:creator>Garda Zsolt Béla</dc:creator>
  <cp:keywords>TREND</cp:keywords>
  <dc:description>Szerkesztette, készítette és látvány: GARDA Zsolt Béla</dc:description>
  <cp:lastModifiedBy>Erb Szilvia</cp:lastModifiedBy>
  <cp:revision>568</cp:revision>
  <cp:lastPrinted>2014-03-11T15:18:30Z</cp:lastPrinted>
  <dcterms:created xsi:type="dcterms:W3CDTF">2004-10-12T19:04:48Z</dcterms:created>
  <dcterms:modified xsi:type="dcterms:W3CDTF">2019-05-07T21:00:39Z</dcterms:modified>
</cp:coreProperties>
</file>